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60" r:id="rId6"/>
    <p:sldId id="264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02ECE-D495-4D17-BFA2-BB7C45721200}" type="datetimeFigureOut">
              <a:rPr lang="tr-TR" smtClean="0"/>
              <a:t>17.02.2017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F73AF-335F-44D8-9DC9-E9EAF9C6B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40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73AF-335F-44D8-9DC9-E9EAF9C6B56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222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gtu.edu.tr/kategori/1018/0/display.aspx?languageld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671" y="477795"/>
            <a:ext cx="8062313" cy="486032"/>
          </a:xfrm>
        </p:spPr>
        <p:txBody>
          <a:bodyPr/>
          <a:lstStyle/>
          <a:p>
            <a:r>
              <a:rPr lang="tr-TR" dirty="0" smtClean="0"/>
              <a:t>Gebze Teknik Üniversitesi Resmi </a:t>
            </a:r>
            <a:r>
              <a:rPr lang="tr-TR" dirty="0" smtClean="0"/>
              <a:t>Posta Gönderi </a:t>
            </a:r>
            <a:r>
              <a:rPr lang="tr-TR" dirty="0" smtClean="0"/>
              <a:t>Formu</a:t>
            </a:r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1600671" y="963827"/>
            <a:ext cx="10591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Resmi gönderi formu üniversitemiz web sayfasında bulunan (Yönetim - </a:t>
            </a:r>
            <a:r>
              <a:rPr lang="tr-TR" sz="1600" dirty="0"/>
              <a:t>İ</a:t>
            </a:r>
            <a:r>
              <a:rPr lang="tr-TR" sz="1600" dirty="0" smtClean="0"/>
              <a:t>dari birimler - </a:t>
            </a:r>
            <a:r>
              <a:rPr lang="tr-TR" sz="1600" dirty="0"/>
              <a:t>G</a:t>
            </a:r>
            <a:r>
              <a:rPr lang="tr-TR" sz="1600" dirty="0" smtClean="0"/>
              <a:t>enel </a:t>
            </a:r>
            <a:r>
              <a:rPr lang="tr-TR" sz="1600" dirty="0"/>
              <a:t>S</a:t>
            </a:r>
            <a:r>
              <a:rPr lang="tr-TR" sz="1600" dirty="0" smtClean="0"/>
              <a:t>ekreterlik – Bilgilendirme ) alanından veya </a:t>
            </a:r>
            <a:r>
              <a:rPr lang="tr-TR" sz="1600" dirty="0" smtClean="0">
                <a:hlinkClick r:id="rId2"/>
              </a:rPr>
              <a:t>http://www.gtu.edu.tr/kategori/1018/0/display.aspx?languageld=1</a:t>
            </a:r>
            <a:endParaRPr lang="tr-TR" sz="1600" dirty="0" smtClean="0"/>
          </a:p>
          <a:p>
            <a:r>
              <a:rPr lang="tr-TR" sz="1600" dirty="0" smtClean="0"/>
              <a:t> linkinden de temin edilebilir. Gönderilecek olan posta veya kargo , gönderi formuna eksiksiz  olarak  işlenmeli ve Birim Amiri/Dekan/Enstitü Müdürü </a:t>
            </a:r>
            <a:r>
              <a:rPr lang="tr-TR" sz="1600" dirty="0" err="1" smtClean="0"/>
              <a:t>v.s</a:t>
            </a:r>
            <a:r>
              <a:rPr lang="tr-TR" sz="1600" dirty="0" smtClean="0"/>
              <a:t>  tarafından onaylanmalıdır.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74" y="2041046"/>
            <a:ext cx="5092621" cy="370213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460500" y="5840144"/>
            <a:ext cx="10604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 Not: Posta gönderi formunda kişi isminin yazılması durumunda üniversitemiz ve PTT ile yapılan</a:t>
            </a:r>
          </a:p>
          <a:p>
            <a:r>
              <a:rPr lang="tr-TR" dirty="0" smtClean="0"/>
              <a:t> protokole göre yapılacak olan indirimden faydalanmak isteniyorsa kişi 1 sefere mahsus olmak</a:t>
            </a:r>
          </a:p>
          <a:p>
            <a:r>
              <a:rPr lang="tr-TR" dirty="0" smtClean="0"/>
              <a:t> üzere kimlik fotokopisinin posta ve gönderi  formuyla birlikte teslim etmelidir.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65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973" y="403653"/>
            <a:ext cx="917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1. Postanın birimde hazırlanması</a:t>
            </a:r>
            <a:endParaRPr lang="tr-T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8861" y="772985"/>
            <a:ext cx="10733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Zarf üzerinde gönderici ve alıcı bilgilerinin tam ve eksiksiz olarak doldurulması gerekmektedir.</a:t>
            </a:r>
          </a:p>
          <a:p>
            <a:r>
              <a:rPr lang="tr-TR" dirty="0" smtClean="0"/>
              <a:t>Gönderici adresinin  evrak sayısı ile birlikte  sol üst köşeye , sağ alt  köşeye ise açık  alıcı adresini ilçe posta kodu  ile birlikte ilçe / il  şeklinde yazılmalıdır. 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12" y="1927470"/>
            <a:ext cx="81280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141" y="387177"/>
            <a:ext cx="10020859" cy="5937423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smtClean="0"/>
              <a:t>2. Hazırlanan posta hangi şekilde karşı tarafa gidecek</a:t>
            </a:r>
            <a:r>
              <a:rPr lang="tr-TR" b="1" dirty="0"/>
              <a:t>?</a:t>
            </a:r>
          </a:p>
          <a:p>
            <a:pPr>
              <a:buFontTx/>
              <a:buChar char="-"/>
            </a:pPr>
            <a:r>
              <a:rPr lang="tr-TR" dirty="0" smtClean="0"/>
              <a:t>Normal Posta</a:t>
            </a:r>
          </a:p>
          <a:p>
            <a:pPr>
              <a:buFontTx/>
              <a:buChar char="-"/>
            </a:pPr>
            <a:r>
              <a:rPr lang="tr-TR" dirty="0" smtClean="0"/>
              <a:t>İadeli taahhütlü**</a:t>
            </a:r>
          </a:p>
          <a:p>
            <a:pPr>
              <a:buFontTx/>
              <a:buChar char="-"/>
            </a:pPr>
            <a:r>
              <a:rPr lang="tr-TR" dirty="0" smtClean="0"/>
              <a:t>Taahhütlü*</a:t>
            </a:r>
          </a:p>
          <a:p>
            <a:pPr>
              <a:buFontTx/>
              <a:buChar char="-"/>
            </a:pPr>
            <a:r>
              <a:rPr lang="tr-TR" dirty="0" smtClean="0"/>
              <a:t>APS (2.kg kadar)</a:t>
            </a:r>
          </a:p>
          <a:p>
            <a:pPr>
              <a:buFontTx/>
              <a:buChar char="-"/>
            </a:pPr>
            <a:r>
              <a:rPr lang="tr-TR" dirty="0"/>
              <a:t>İadeli </a:t>
            </a:r>
            <a:r>
              <a:rPr lang="tr-TR" dirty="0" smtClean="0"/>
              <a:t>APS</a:t>
            </a:r>
          </a:p>
          <a:p>
            <a:pPr>
              <a:buFontTx/>
              <a:buChar char="-"/>
            </a:pPr>
            <a:r>
              <a:rPr lang="tr-TR" dirty="0" smtClean="0"/>
              <a:t>APS Kargo (2.kg.dan fazla)</a:t>
            </a:r>
          </a:p>
          <a:p>
            <a:pPr>
              <a:buFontTx/>
              <a:buChar char="-"/>
            </a:pPr>
            <a:r>
              <a:rPr lang="tr-TR" dirty="0" smtClean="0"/>
              <a:t>Yurtdışı Normal Posta</a:t>
            </a:r>
          </a:p>
          <a:p>
            <a:pPr>
              <a:buFontTx/>
              <a:buChar char="-"/>
            </a:pPr>
            <a:r>
              <a:rPr lang="tr-TR" dirty="0" smtClean="0"/>
              <a:t>Yurtdışı APG (Acele Posta Gönderisi )</a:t>
            </a:r>
          </a:p>
          <a:p>
            <a:pPr>
              <a:buFontTx/>
              <a:buChar char="-"/>
            </a:pPr>
            <a:r>
              <a:rPr lang="tr-TR" dirty="0" smtClean="0"/>
              <a:t>Yurtdışı İadeli APS</a:t>
            </a:r>
            <a:endParaRPr lang="tr-TR" dirty="0"/>
          </a:p>
          <a:p>
            <a:pPr marL="0" indent="0">
              <a:buNone/>
            </a:pPr>
            <a:r>
              <a:rPr lang="tr-TR" b="1" u="sng" dirty="0" smtClean="0"/>
              <a:t>Not:</a:t>
            </a:r>
            <a:r>
              <a:rPr lang="tr-TR" dirty="0" smtClean="0"/>
              <a:t> Şahsi  posta gönderileri ve özel  kargo firmaları  ile gönderim  kurum bütçesi haricindedir. Sadece PTT kargo / APS kurum bütçesinden karşılanmaktadır.</a:t>
            </a:r>
          </a:p>
          <a:p>
            <a:pPr marL="0" indent="0">
              <a:buNone/>
            </a:pPr>
            <a:r>
              <a:rPr lang="tr-TR" dirty="0" smtClean="0"/>
              <a:t>-Ayrıca üniversitemiz  ve PTT ile yapılan  protokol çerçevesinde normal  posta ve iadeli taahhütlü posta gönderileri  indirim kapsamında olmayıp , sadece APS /APS KARGO %50 indirim kapsamındadır.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 smtClean="0"/>
              <a:t>* Taahhütlü </a:t>
            </a:r>
            <a:r>
              <a:rPr lang="tr-TR" b="1" dirty="0"/>
              <a:t>mektup</a:t>
            </a:r>
            <a:r>
              <a:rPr lang="tr-TR" dirty="0"/>
              <a:t> : Kayba uğramadan yerine ulaştırılması posta idaresi tarafından kayda alınarak üstlenilmiş olan mektup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** </a:t>
            </a:r>
            <a:r>
              <a:rPr lang="tr-TR" b="1" dirty="0"/>
              <a:t>İadeli taahhütlü</a:t>
            </a:r>
            <a:r>
              <a:rPr lang="tr-TR" dirty="0"/>
              <a:t> </a:t>
            </a:r>
            <a:r>
              <a:rPr lang="tr-TR" dirty="0" smtClean="0"/>
              <a:t>: Alıcıya </a:t>
            </a:r>
            <a:r>
              <a:rPr lang="tr-TR" dirty="0"/>
              <a:t>imza karşılığı teslim edilen, teslim edilemediği durumlarda göndericiye geri gönderilen (</a:t>
            </a:r>
            <a:r>
              <a:rPr lang="tr-TR" dirty="0" smtClean="0"/>
              <a:t>mektup)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67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671" y="477795"/>
            <a:ext cx="8062313" cy="486032"/>
          </a:xfrm>
        </p:spPr>
        <p:txBody>
          <a:bodyPr/>
          <a:lstStyle/>
          <a:p>
            <a:r>
              <a:rPr lang="tr-TR" b="1" u="sng" dirty="0" smtClean="0"/>
              <a:t>İadeli Taahhütlü Posta Hazırlama Şekli:</a:t>
            </a:r>
            <a:endParaRPr lang="tr-TR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458687" y="963827"/>
            <a:ext cx="96665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smtClean="0"/>
              <a:t>-</a:t>
            </a:r>
            <a:r>
              <a:rPr lang="tr-TR" sz="1400" dirty="0" smtClean="0"/>
              <a:t>İade taahhütlü posta PTT tarafından verilen hazır formdan oluşmaktadır.</a:t>
            </a:r>
          </a:p>
          <a:p>
            <a:pPr algn="just"/>
            <a:r>
              <a:rPr lang="tr-TR" sz="1400" dirty="0" smtClean="0"/>
              <a:t>İstenirse iade formu da  eklenebilir. PTT tarafından verilen  takip numarası  ile gönderinin hangi aşamada </a:t>
            </a:r>
            <a:endParaRPr lang="tr-TR" sz="1400" dirty="0" smtClean="0"/>
          </a:p>
          <a:p>
            <a:pPr algn="just"/>
            <a:r>
              <a:rPr lang="tr-TR" sz="1400" dirty="0" smtClean="0"/>
              <a:t>olduğunu takip </a:t>
            </a:r>
            <a:r>
              <a:rPr lang="tr-TR" sz="1400" dirty="0" smtClean="0"/>
              <a:t>edilebilir.</a:t>
            </a:r>
          </a:p>
          <a:p>
            <a:pPr algn="just"/>
            <a:r>
              <a:rPr lang="tr-TR" sz="1400" dirty="0" smtClean="0"/>
              <a:t>-İade formu karşı taraf teslim aldıktan sonra, teslim alınan kişi tarafından imzalanıp göndericiye geri gelir.</a:t>
            </a:r>
            <a:endParaRPr lang="tr-TR" sz="1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48" y="4473527"/>
            <a:ext cx="4170386" cy="225599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002" y="2160266"/>
            <a:ext cx="3351578" cy="456925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48" y="2160266"/>
            <a:ext cx="4170386" cy="23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671" y="477795"/>
            <a:ext cx="8062313" cy="486032"/>
          </a:xfrm>
        </p:spPr>
        <p:txBody>
          <a:bodyPr/>
          <a:lstStyle/>
          <a:p>
            <a:r>
              <a:rPr lang="tr-TR" dirty="0" smtClean="0"/>
              <a:t>APS Gönderi Hazırlama Şekli</a:t>
            </a:r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1382486" y="963827"/>
            <a:ext cx="9699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u="sng" dirty="0" smtClean="0"/>
              <a:t>APS (Acele </a:t>
            </a:r>
            <a:r>
              <a:rPr lang="tr-TR" sz="1600" b="1" u="sng" dirty="0"/>
              <a:t>P</a:t>
            </a:r>
            <a:r>
              <a:rPr lang="tr-TR" sz="1600" b="1" u="sng" dirty="0" smtClean="0"/>
              <a:t>osta Servisi): </a:t>
            </a:r>
            <a:r>
              <a:rPr lang="tr-TR" sz="1400" dirty="0" smtClean="0"/>
              <a:t>PTT tarafından verilen barkod numarası ile postanın hangi aşamada olduğu takip edilebilir. APS gönderi ücreti  </a:t>
            </a:r>
            <a:r>
              <a:rPr lang="tr-TR" sz="1400" dirty="0" smtClean="0"/>
              <a:t>Üniversitemiz </a:t>
            </a:r>
            <a:r>
              <a:rPr lang="tr-TR" sz="1400" dirty="0" smtClean="0"/>
              <a:t>ve PTT arasında imzalanan protokol kapsamında %50 indirimli gönderilmektedir. </a:t>
            </a:r>
          </a:p>
          <a:p>
            <a:r>
              <a:rPr lang="tr-TR" sz="1600" dirty="0" smtClean="0"/>
              <a:t>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1" y="2383211"/>
            <a:ext cx="2844799" cy="413013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40" y="2383210"/>
            <a:ext cx="7445870" cy="41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10911" y="192258"/>
            <a:ext cx="9772976" cy="3777622"/>
          </a:xfrm>
        </p:spPr>
        <p:txBody>
          <a:bodyPr/>
          <a:lstStyle/>
          <a:p>
            <a:r>
              <a:rPr lang="tr-TR" b="1" u="sng" dirty="0" smtClean="0"/>
              <a:t>İadeli APS:</a:t>
            </a:r>
          </a:p>
          <a:p>
            <a:pPr marL="0" indent="0">
              <a:buNone/>
            </a:pPr>
            <a:r>
              <a:rPr lang="tr-TR" dirty="0"/>
              <a:t>APS iade formu PTT tarafından verilmektedir. İade formu karşı taraf </a:t>
            </a:r>
            <a:r>
              <a:rPr lang="tr-TR" dirty="0" smtClean="0"/>
              <a:t>teslim aldıktan </a:t>
            </a:r>
          </a:p>
          <a:p>
            <a:pPr marL="0" indent="0">
              <a:buNone/>
            </a:pPr>
            <a:r>
              <a:rPr lang="tr-TR" dirty="0" smtClean="0"/>
              <a:t>sonra </a:t>
            </a:r>
            <a:r>
              <a:rPr lang="tr-TR" dirty="0"/>
              <a:t>, teslim alan kişi tarafından  imzalanıp göndericiye geri gelir.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67" y="1768283"/>
            <a:ext cx="3061950" cy="44453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98553" y="1403394"/>
            <a:ext cx="2201594" cy="29313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60" y="4012083"/>
            <a:ext cx="2931377" cy="220159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9" y="2728405"/>
            <a:ext cx="4895258" cy="263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671" y="477795"/>
            <a:ext cx="8062313" cy="486032"/>
          </a:xfrm>
        </p:spPr>
        <p:txBody>
          <a:bodyPr/>
          <a:lstStyle/>
          <a:p>
            <a:r>
              <a:rPr lang="tr-TR" b="1" dirty="0" smtClean="0"/>
              <a:t>APS </a:t>
            </a:r>
            <a:r>
              <a:rPr lang="tr-TR" b="1" dirty="0" smtClean="0"/>
              <a:t>Kabul </a:t>
            </a:r>
            <a:r>
              <a:rPr lang="tr-TR" b="1" dirty="0" smtClean="0"/>
              <a:t>Şartları</a:t>
            </a:r>
            <a:endParaRPr lang="tr-TR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00942" y="937054"/>
            <a:ext cx="8120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smtClean="0"/>
              <a:t>APS 2 kg. dan ağır olmamalıdır. 2 kg. dan fazla  olan postalar kargo olarak gönderilebilir. APS veya APS kargo </a:t>
            </a:r>
            <a:r>
              <a:rPr lang="tr-TR" sz="1600" dirty="0"/>
              <a:t>g</a:t>
            </a:r>
            <a:r>
              <a:rPr lang="tr-TR" sz="1600" dirty="0" smtClean="0"/>
              <a:t>önderilerinde paketin veya zarfın içinde kırılabilen malzeme , cam , akıcı  sıvı nitelikli malzemeler </a:t>
            </a:r>
            <a:r>
              <a:rPr lang="tr-TR" sz="1600" dirty="0" smtClean="0"/>
              <a:t>PTT tarafından kabul edilmemektedir.  </a:t>
            </a:r>
            <a:endParaRPr lang="tr-TR" sz="1600" dirty="0"/>
          </a:p>
          <a:p>
            <a:endParaRPr lang="tr-TR" sz="1600" dirty="0" smtClean="0"/>
          </a:p>
        </p:txBody>
      </p:sp>
    </p:spTree>
    <p:extLst>
      <p:ext uri="{BB962C8B-B14F-4D97-AF65-F5344CB8AC3E}">
        <p14:creationId xmlns:p14="http://schemas.microsoft.com/office/powerpoint/2010/main" val="18725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671" y="477795"/>
            <a:ext cx="8062313" cy="486032"/>
          </a:xfrm>
        </p:spPr>
        <p:txBody>
          <a:bodyPr/>
          <a:lstStyle/>
          <a:p>
            <a:r>
              <a:rPr lang="tr-TR" b="1" u="sng" dirty="0" smtClean="0"/>
              <a:t>Yurtdışı </a:t>
            </a:r>
            <a:r>
              <a:rPr lang="tr-TR" b="1" u="sng" dirty="0" smtClean="0"/>
              <a:t>Posta </a:t>
            </a:r>
            <a:r>
              <a:rPr lang="tr-TR" b="1" u="sng" dirty="0" smtClean="0"/>
              <a:t>Gönderileri</a:t>
            </a:r>
            <a:endParaRPr lang="tr-TR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778783" y="963827"/>
            <a:ext cx="999110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sz="1600" b="1" dirty="0" smtClean="0"/>
              <a:t>Yurtdışı Mektup Normal </a:t>
            </a:r>
            <a:endParaRPr lang="tr-TR" sz="1600" b="1" dirty="0" smtClean="0"/>
          </a:p>
          <a:p>
            <a:pPr marL="285750" indent="-285750">
              <a:buFontTx/>
              <a:buChar char="-"/>
            </a:pPr>
            <a:r>
              <a:rPr lang="tr-TR" sz="1400" dirty="0" smtClean="0"/>
              <a:t>Yurtdışı </a:t>
            </a:r>
            <a:r>
              <a:rPr lang="tr-TR" sz="1400" dirty="0" smtClean="0"/>
              <a:t>normal posta gönderisi  hiçbir form doldurmadan PTT ye teslim edilir. </a:t>
            </a:r>
          </a:p>
          <a:p>
            <a:r>
              <a:rPr lang="tr-TR" sz="1400" dirty="0" smtClean="0"/>
              <a:t>(0-20gr. için 3.85TL / 21-51gr. için 5.50 TL)</a:t>
            </a:r>
          </a:p>
          <a:p>
            <a:pPr marL="285750" indent="-285750">
              <a:buFontTx/>
              <a:buChar char="-"/>
            </a:pPr>
            <a:r>
              <a:rPr lang="tr-TR" sz="1600" b="1" dirty="0" smtClean="0"/>
              <a:t>Yurtdışı APS </a:t>
            </a:r>
          </a:p>
          <a:p>
            <a:r>
              <a:rPr lang="tr-TR" sz="1400" dirty="0" smtClean="0"/>
              <a:t>Yurtdışı APS gönderilerine PTT tarafından verilecek olan barkod  numarası ile takip etme imkanı vardır.</a:t>
            </a:r>
          </a:p>
          <a:p>
            <a:r>
              <a:rPr lang="tr-TR" sz="1400" dirty="0" smtClean="0"/>
              <a:t>(0-21gr. İçin 80TL)</a:t>
            </a:r>
          </a:p>
          <a:p>
            <a:pPr marL="285750" indent="-285750">
              <a:buFontTx/>
              <a:buChar char="-"/>
            </a:pPr>
            <a:r>
              <a:rPr lang="tr-TR" sz="1600" b="1" dirty="0" smtClean="0"/>
              <a:t>Yurtdışı </a:t>
            </a:r>
            <a:r>
              <a:rPr lang="tr-TR" sz="1600" b="1" dirty="0"/>
              <a:t>T</a:t>
            </a:r>
            <a:r>
              <a:rPr lang="tr-TR" sz="1600" b="1" dirty="0" smtClean="0"/>
              <a:t>aahhütlü APS</a:t>
            </a:r>
          </a:p>
          <a:p>
            <a:r>
              <a:rPr lang="tr-TR" sz="1600" dirty="0" smtClean="0"/>
              <a:t> </a:t>
            </a:r>
            <a:r>
              <a:rPr lang="tr-TR" sz="1400" dirty="0" smtClean="0"/>
              <a:t>Gönderi formu PTT tarafından verilir. İade </a:t>
            </a:r>
            <a:r>
              <a:rPr lang="tr-TR" sz="1400" dirty="0"/>
              <a:t>formu karşı taraf teslim aldıktan sonra, teslim alınan kişi tarafından imzalanıp göndericiye </a:t>
            </a:r>
            <a:r>
              <a:rPr lang="tr-TR" sz="1400" dirty="0" smtClean="0"/>
              <a:t>geri </a:t>
            </a:r>
            <a:r>
              <a:rPr lang="tr-TR" sz="1600" dirty="0" smtClean="0"/>
              <a:t>gelir</a:t>
            </a:r>
            <a:r>
              <a:rPr lang="tr-TR" sz="1600" dirty="0"/>
              <a:t>.</a:t>
            </a:r>
          </a:p>
          <a:p>
            <a:endParaRPr lang="tr-TR" sz="1600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68" y="3266383"/>
            <a:ext cx="3705616" cy="221198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77" y="3268690"/>
            <a:ext cx="3333199" cy="22096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74" y="3266382"/>
            <a:ext cx="2859711" cy="221198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404257" y="6007100"/>
            <a:ext cx="10365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Yurtdışı  APS  gönderilerinde , postanın durumu hakkındaki bilgiyi </a:t>
            </a:r>
            <a:r>
              <a:rPr lang="tr-TR" sz="1400" dirty="0"/>
              <a:t>PTT </a:t>
            </a:r>
            <a:r>
              <a:rPr lang="tr-TR" sz="1400" dirty="0" smtClean="0"/>
              <a:t>tarafından verilen takip </a:t>
            </a:r>
            <a:r>
              <a:rPr lang="tr-TR" sz="1400" dirty="0"/>
              <a:t>numarası ile </a:t>
            </a:r>
            <a:r>
              <a:rPr lang="tr-TR" sz="1400" dirty="0" smtClean="0"/>
              <a:t>PTT’nin </a:t>
            </a:r>
            <a:r>
              <a:rPr lang="tr-TR" sz="1400" dirty="0"/>
              <a:t>w</a:t>
            </a:r>
            <a:r>
              <a:rPr lang="tr-TR" sz="1400" dirty="0" smtClean="0"/>
              <a:t>eb sitesinde bulunan «Gönderi Takip»  bölümünden </a:t>
            </a:r>
            <a:r>
              <a:rPr lang="tr-TR" sz="1400" dirty="0" smtClean="0"/>
              <a:t>öğrenilebilir</a:t>
            </a:r>
            <a:r>
              <a:rPr lang="tr-TR" sz="1400" dirty="0" smtClean="0"/>
              <a:t>.</a:t>
            </a:r>
            <a:endParaRPr lang="tr-TR" sz="14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1985319" y="5478365"/>
            <a:ext cx="221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YURTDIŞI APS FORMU</a:t>
            </a:r>
            <a:endParaRPr lang="tr-TR" sz="16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845030" y="5417781"/>
            <a:ext cx="2791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YURTDIŞI APS İADE FORMU 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8948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343</TotalTime>
  <Words>552</Words>
  <Application>Microsoft Office PowerPoint</Application>
  <PresentationFormat>Geniş ekran</PresentationFormat>
  <Paragraphs>50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Wisp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Ömer Atakay</cp:lastModifiedBy>
  <cp:revision>26</cp:revision>
  <dcterms:modified xsi:type="dcterms:W3CDTF">2017-02-17T06:54:56Z</dcterms:modified>
</cp:coreProperties>
</file>