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8" r:id="rId1"/>
  </p:sldMasterIdLst>
  <p:notesMasterIdLst>
    <p:notesMasterId r:id="rId40"/>
  </p:notesMasterIdLst>
  <p:sldIdLst>
    <p:sldId id="256" r:id="rId2"/>
    <p:sldId id="257" r:id="rId3"/>
    <p:sldId id="290" r:id="rId4"/>
    <p:sldId id="288" r:id="rId5"/>
    <p:sldId id="287" r:id="rId6"/>
    <p:sldId id="291" r:id="rId7"/>
    <p:sldId id="298" r:id="rId8"/>
    <p:sldId id="311" r:id="rId9"/>
    <p:sldId id="299" r:id="rId10"/>
    <p:sldId id="294" r:id="rId11"/>
    <p:sldId id="278" r:id="rId12"/>
    <p:sldId id="280" r:id="rId13"/>
    <p:sldId id="281" r:id="rId14"/>
    <p:sldId id="297" r:id="rId15"/>
    <p:sldId id="301" r:id="rId16"/>
    <p:sldId id="302" r:id="rId17"/>
    <p:sldId id="259" r:id="rId18"/>
    <p:sldId id="282" r:id="rId19"/>
    <p:sldId id="308" r:id="rId20"/>
    <p:sldId id="309" r:id="rId21"/>
    <p:sldId id="261" r:id="rId22"/>
    <p:sldId id="300" r:id="rId23"/>
    <p:sldId id="264" r:id="rId24"/>
    <p:sldId id="304" r:id="rId25"/>
    <p:sldId id="265" r:id="rId26"/>
    <p:sldId id="307" r:id="rId27"/>
    <p:sldId id="267" r:id="rId28"/>
    <p:sldId id="266" r:id="rId29"/>
    <p:sldId id="273" r:id="rId30"/>
    <p:sldId id="310" r:id="rId31"/>
    <p:sldId id="289" r:id="rId32"/>
    <p:sldId id="292" r:id="rId33"/>
    <p:sldId id="305" r:id="rId34"/>
    <p:sldId id="312" r:id="rId35"/>
    <p:sldId id="313" r:id="rId36"/>
    <p:sldId id="314" r:id="rId37"/>
    <p:sldId id="306" r:id="rId38"/>
    <p:sldId id="293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9999"/>
    <a:srgbClr val="3A8F98"/>
    <a:srgbClr val="1D629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87632"/>
  </p:normalViewPr>
  <p:slideViewPr>
    <p:cSldViewPr snapToGrid="0" snapToObjects="1">
      <p:cViewPr varScale="1">
        <p:scale>
          <a:sx n="103" d="100"/>
          <a:sy n="103" d="100"/>
        </p:scale>
        <p:origin x="13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4416C-C6FD-4C4A-BB56-AA3B65522985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810B0-19A3-1E4D-AD22-09B7A9C6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6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10B0-19A3-1E4D-AD22-09B7A9C6BB1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77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1-İlgili</a:t>
            </a:r>
            <a:r>
              <a:rPr lang="tr-TR" baseline="0" dirty="0" smtClean="0"/>
              <a:t> riski oluşturan birden fazla sebep varsa  her bir sebep alt alta yazılmalı ve ayrı ayrı hesaplanmalı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10B0-19A3-1E4D-AD22-09B7A9C6BB1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3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1-Eğer şiddet</a:t>
            </a:r>
            <a:r>
              <a:rPr lang="tr-TR" baseline="0" dirty="0" smtClean="0"/>
              <a:t> 9 veya 10 ise RÖF değeri  100 ’ ün altında bile olsa  mutlaka yine   </a:t>
            </a:r>
            <a:r>
              <a:rPr lang="tr-TR" baseline="0" dirty="0" smtClean="0">
                <a:solidFill>
                  <a:srgbClr val="FF0000"/>
                </a:solidFill>
              </a:rPr>
              <a:t>ÖNLEYİCİ FALİYET  </a:t>
            </a:r>
            <a:r>
              <a:rPr lang="tr-TR" baseline="0" dirty="0" smtClean="0"/>
              <a:t>Planlanmalıdır/  </a:t>
            </a:r>
          </a:p>
          <a:p>
            <a:r>
              <a:rPr lang="tr-TR" baseline="0" dirty="0" smtClean="0"/>
              <a:t>2-Sonuç kısmında yapılan işlem sonucu şiddet değeri sabit kalacak  olasılık azalacak </a:t>
            </a:r>
            <a:r>
              <a:rPr lang="tr-TR" baseline="0" dirty="0" err="1" smtClean="0"/>
              <a:t>keşfedebilirlik</a:t>
            </a:r>
            <a:r>
              <a:rPr lang="tr-TR" baseline="0" dirty="0" smtClean="0"/>
              <a:t>  artacak  </a:t>
            </a:r>
          </a:p>
          <a:p>
            <a:r>
              <a:rPr lang="tr-TR" baseline="0" dirty="0" smtClean="0"/>
              <a:t>3- Yapılacak önleyici </a:t>
            </a:r>
            <a:r>
              <a:rPr lang="tr-TR" baseline="0" dirty="0" err="1" smtClean="0"/>
              <a:t>faliyet</a:t>
            </a:r>
            <a:r>
              <a:rPr lang="tr-TR" baseline="0" dirty="0" smtClean="0"/>
              <a:t> bizim sorumluluğumuzda değilse  (kanun , X kurumunun kapatılması ) buna kabul edilebilir risk yazıp bir daha analiz yapmıyoruz.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10B0-19A3-1E4D-AD22-09B7A9C6BB1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65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52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7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03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04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9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1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494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71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65ADEC-07D7-C249-9608-C481B52396E2}" type="datetimeFigureOut">
              <a:rPr lang="tr-TR" smtClean="0"/>
              <a:t>8.10.2019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15175C-96FE-514A-8817-B677C018D9D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_al__ma_Sayfas_1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tu.edu.tr/kategori/2389/0/display.aspx?languageId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kalite@gtu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tu.edu.tr/kategori/2683/0/display.aspx?languageId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tu.edu.tr/kategori/2363/3/display.aspx?languageId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61" y="4571999"/>
            <a:ext cx="2727708" cy="14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5821" y="1408927"/>
            <a:ext cx="11383346" cy="287382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>ISO 9001 KALİTE </a:t>
            </a:r>
            <a:r>
              <a:rPr lang="tr-TR" sz="5400" b="1" dirty="0">
                <a:solidFill>
                  <a:schemeClr val="accent6">
                    <a:lumMod val="75000"/>
                  </a:schemeClr>
                </a:solidFill>
              </a:rPr>
              <a:t>(KYS</a:t>
            </a:r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b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5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>SO 10002 ŞİKAYET </a:t>
            </a:r>
            <a:r>
              <a:rPr lang="tr-TR" sz="5400" b="1" dirty="0">
                <a:solidFill>
                  <a:schemeClr val="accent6">
                    <a:lumMod val="75000"/>
                  </a:schemeClr>
                </a:solidFill>
              </a:rPr>
              <a:t>(MMS)</a:t>
            </a:r>
            <a:r>
              <a:rPr lang="tr-TR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>YÖNETİM SİSTEMİ</a:t>
            </a:r>
            <a:endParaRPr lang="tr-T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21098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SWOT ANALİZİ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8882743" cy="39563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Bir </a:t>
            </a:r>
            <a:r>
              <a:rPr lang="tr-TR" sz="2800" dirty="0"/>
              <a:t>projede ya da bir ticari girişimde kurumun, tekniğin, </a:t>
            </a:r>
            <a:r>
              <a:rPr lang="tr-TR" sz="2800" dirty="0" smtClean="0"/>
              <a:t>sürecin veya kişinin;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Güçlü Yönlerinin (</a:t>
            </a:r>
            <a:r>
              <a:rPr lang="tr-TR" sz="2800" b="1" dirty="0" err="1" smtClean="0"/>
              <a:t>S</a:t>
            </a:r>
            <a:r>
              <a:rPr lang="tr-TR" sz="2800" dirty="0" err="1" smtClean="0"/>
              <a:t>trengths</a:t>
            </a:r>
            <a:r>
              <a:rPr lang="tr-TR" sz="2800" dirty="0"/>
              <a:t>)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Zayıf Yönlerinin (</a:t>
            </a:r>
            <a:r>
              <a:rPr lang="tr-TR" sz="2800" b="1" dirty="0" err="1" smtClean="0"/>
              <a:t>W</a:t>
            </a:r>
            <a:r>
              <a:rPr lang="tr-TR" sz="2800" dirty="0" err="1" smtClean="0"/>
              <a:t>eaknesses</a:t>
            </a:r>
            <a:r>
              <a:rPr lang="tr-TR" sz="2800" smtClean="0"/>
              <a:t>)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Fırsatlarının </a:t>
            </a:r>
            <a:r>
              <a:rPr lang="tr-TR" sz="2800" dirty="0"/>
              <a:t>(</a:t>
            </a:r>
            <a:r>
              <a:rPr lang="tr-TR" sz="2800" b="1" dirty="0" err="1"/>
              <a:t>O</a:t>
            </a:r>
            <a:r>
              <a:rPr lang="tr-TR" sz="2800" dirty="0" err="1"/>
              <a:t>pportunities</a:t>
            </a:r>
            <a:r>
              <a:rPr lang="tr-TR" sz="2800" dirty="0"/>
              <a:t>)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Tehditlerinin </a:t>
            </a:r>
            <a:r>
              <a:rPr lang="tr-TR" sz="2800" dirty="0"/>
              <a:t>(</a:t>
            </a:r>
            <a:r>
              <a:rPr lang="tr-TR" sz="2800" b="1" dirty="0" err="1"/>
              <a:t>T</a:t>
            </a:r>
            <a:r>
              <a:rPr lang="tr-TR" sz="2800" dirty="0" err="1"/>
              <a:t>hreats</a:t>
            </a:r>
            <a:r>
              <a:rPr lang="tr-TR" sz="2800" dirty="0"/>
              <a:t>) </a:t>
            </a:r>
            <a:r>
              <a:rPr lang="tr-TR" sz="2800" dirty="0" smtClean="0"/>
              <a:t>saptanması </a:t>
            </a:r>
            <a:r>
              <a:rPr lang="tr-TR" sz="2800" dirty="0"/>
              <a:t>için kullanılan stratejik bir tekniktir.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SWOT Analizinde, iç </a:t>
            </a:r>
            <a:r>
              <a:rPr lang="tr-TR" sz="2800" dirty="0"/>
              <a:t>ve dış çevreden </a:t>
            </a:r>
            <a:r>
              <a:rPr lang="tr-TR" sz="2800" dirty="0" smtClean="0"/>
              <a:t>kaynaklanan durumlar göz önünde bulundurulur.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1864"/>
              </p:ext>
            </p:extLst>
          </p:nvPr>
        </p:nvGraphicFramePr>
        <p:xfrm>
          <a:off x="762000" y="120650"/>
          <a:ext cx="10668000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Çalışma Sayfası" r:id="rId3" imgW="10668000" imgH="6616700" progId="Excel.Sheet.8">
                  <p:embed/>
                </p:oleObj>
              </mc:Choice>
              <mc:Fallback>
                <p:oleObj name="Çalışma Sayfası" r:id="rId3" imgW="10668000" imgH="6616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20650"/>
                        <a:ext cx="10668000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28058"/>
              </p:ext>
            </p:extLst>
          </p:nvPr>
        </p:nvGraphicFramePr>
        <p:xfrm>
          <a:off x="1931437" y="653145"/>
          <a:ext cx="9181321" cy="6204854"/>
        </p:xfrm>
        <a:graphic>
          <a:graphicData uri="http://schemas.openxmlformats.org/drawingml/2006/table">
            <a:tbl>
              <a:tblPr/>
              <a:tblGrid>
                <a:gridCol w="189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193">
                <a:tc gridSpan="3">
                  <a:txBody>
                    <a:bodyPr/>
                    <a:lstStyle/>
                    <a:p>
                      <a:pPr algn="ctr" fontAlgn="ctr"/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7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1D6295"/>
                          </a:solidFill>
                          <a:effectLst/>
                          <a:latin typeface="Calibri" charset="0"/>
                        </a:rPr>
                        <a:t>KRİTERLER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ZAYIF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A8F98"/>
                          </a:solidFill>
                          <a:effectLst/>
                          <a:latin typeface="Calibri" charset="0"/>
                        </a:rPr>
                        <a:t>GÜÇLÜ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ÖNEMSİZ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İzle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Bilgilendir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8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3A8F98"/>
                          </a:solidFill>
                          <a:effectLst/>
                          <a:latin typeface="Calibri" charset="0"/>
                        </a:rPr>
                        <a:t>ÖNEMLİ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Çıkarlarını Gözet</a:t>
                      </a:r>
                      <a:r>
                        <a:rPr lang="tr-TR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Çalışmalara </a:t>
                      </a:r>
                      <a:r>
                        <a:rPr lang="tr-T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Dahil 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Birlikte Çalış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0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Zayıf-Önemsiz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İZLE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İZ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60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Güçlü-Önemsiz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BİLGİLENDİR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0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Zayıf -Önemli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ÇIKARLARINI GÖZET,ÇALIŞMALARINA DAHİL 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ÇGÇD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60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Güçlü-Önemli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BİRLİKTE ÇALIŞ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charset="0"/>
                        </a:rPr>
                        <a:t>BÇ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2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1722434" y="849088"/>
            <a:ext cx="10058400" cy="6251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PAYDAŞ ANALİZİ (ETKİ-ÖNEM MATRİSİ)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2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8" y="0"/>
            <a:ext cx="10686053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774443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SÜREÇLER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8882743" cy="3956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Kaynakları kullanarak, girdileri çıktılara dönüştüren faaliyetler bütünüdür.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Üniversitemizde toplam 20 adet süreç tanımlanmıştır: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Daire Başkanlıkları, Araştırma Merkezleri, İdari Birimler ve Eğitim Öğretim Genel Süreci.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Süreç tanımlamada, kaplumbağa metodolojisi kullanılmıştır.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Kim ile, Ne ile, Girdi, Çıktı, Performans göstergeleri ve Nasıl bölümlerinden oluşmaktadır.</a:t>
            </a:r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88" y="137894"/>
            <a:ext cx="10016094" cy="66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94" y="-1"/>
            <a:ext cx="10436090" cy="68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30837"/>
              </p:ext>
            </p:extLst>
          </p:nvPr>
        </p:nvGraphicFramePr>
        <p:xfrm>
          <a:off x="1021151" y="-16486"/>
          <a:ext cx="10168128" cy="687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Çalışma Sayfası" r:id="rId4" imgW="11303000" imgH="9194800" progId="Excel.Sheet.8">
                  <p:embed/>
                </p:oleObj>
              </mc:Choice>
              <mc:Fallback>
                <p:oleObj name="Çalışma Sayfası" r:id="rId4" imgW="11303000" imgH="9194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151" y="-16486"/>
                        <a:ext cx="10168128" cy="687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7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64557"/>
              </p:ext>
            </p:extLst>
          </p:nvPr>
        </p:nvGraphicFramePr>
        <p:xfrm>
          <a:off x="243840" y="112722"/>
          <a:ext cx="11374366" cy="654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Çalışma Sayfası" r:id="rId3" imgW="14033500" imgH="8978900" progId="Excel.Sheet.12">
                  <p:embed/>
                </p:oleObj>
              </mc:Choice>
              <mc:Fallback>
                <p:oleObj name="Çalışma Sayfası" r:id="rId3" imgW="14033500" imgH="8978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" y="112722"/>
                        <a:ext cx="11374366" cy="654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8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1D6295"/>
                </a:solidFill>
              </a:rPr>
              <a:t>Kalite İyileştirme </a:t>
            </a:r>
            <a:r>
              <a:rPr lang="tr-TR" sz="4000" b="1" dirty="0" smtClean="0">
                <a:solidFill>
                  <a:srgbClr val="1D6295"/>
                </a:solidFill>
              </a:rPr>
              <a:t>Faaliyet Alanları</a:t>
            </a:r>
            <a:endParaRPr lang="tr-TR" sz="4000" b="1" dirty="0">
              <a:solidFill>
                <a:srgbClr val="1D6295"/>
              </a:solidFill>
            </a:endParaRPr>
          </a:p>
        </p:txBody>
      </p:sp>
      <p:sp>
        <p:nvSpPr>
          <p:cNvPr id="4" name="Altıgen 3"/>
          <p:cNvSpPr/>
          <p:nvPr/>
        </p:nvSpPr>
        <p:spPr>
          <a:xfrm>
            <a:off x="5178491" y="3377682"/>
            <a:ext cx="1455575" cy="1147665"/>
          </a:xfrm>
          <a:prstGeom prst="hexag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Kalite Faaliyet Planı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995128" y="4394719"/>
            <a:ext cx="1530221" cy="9734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Şikayet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745703" y="2624567"/>
            <a:ext cx="1654628" cy="97038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Anket İyileştirme</a:t>
            </a:r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5113179" y="1635964"/>
            <a:ext cx="1558212" cy="8957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SPİK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7287209" y="2503716"/>
            <a:ext cx="1567542" cy="973494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Risk Analizi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7212565" y="4394719"/>
            <a:ext cx="1474237" cy="8957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DF Formu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5178491" y="5421081"/>
            <a:ext cx="1530218" cy="895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 Kararı</a:t>
            </a:r>
            <a:endParaRPr lang="tr-TR" dirty="0"/>
          </a:p>
        </p:txBody>
      </p:sp>
      <p:sp>
        <p:nvSpPr>
          <p:cNvPr id="15" name="Sol Ok 14"/>
          <p:cNvSpPr/>
          <p:nvPr/>
        </p:nvSpPr>
        <p:spPr>
          <a:xfrm rot="20063922">
            <a:off x="6570287" y="3420653"/>
            <a:ext cx="674984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ol Ok 17"/>
          <p:cNvSpPr/>
          <p:nvPr/>
        </p:nvSpPr>
        <p:spPr>
          <a:xfrm rot="1727542">
            <a:off x="6519815" y="4393702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18"/>
          <p:cNvSpPr/>
          <p:nvPr/>
        </p:nvSpPr>
        <p:spPr>
          <a:xfrm rot="12338354">
            <a:off x="4563496" y="3407761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ol Ok 19"/>
          <p:cNvSpPr/>
          <p:nvPr/>
        </p:nvSpPr>
        <p:spPr>
          <a:xfrm rot="9166109">
            <a:off x="4603924" y="4378400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ol Ok 20"/>
          <p:cNvSpPr/>
          <p:nvPr/>
        </p:nvSpPr>
        <p:spPr>
          <a:xfrm rot="5400000">
            <a:off x="5605406" y="4894697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Ok 21"/>
          <p:cNvSpPr/>
          <p:nvPr/>
        </p:nvSpPr>
        <p:spPr>
          <a:xfrm rot="16200000">
            <a:off x="5561860" y="2901058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9937093" y="2596578"/>
            <a:ext cx="1343608" cy="674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SWOT Analizi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4" name="Sol Ok 23"/>
          <p:cNvSpPr/>
          <p:nvPr/>
        </p:nvSpPr>
        <p:spPr>
          <a:xfrm>
            <a:off x="8999357" y="2891918"/>
            <a:ext cx="674984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0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	</a:t>
            </a:r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</a:rPr>
              <a:t>KALİTE YÖNETİM SİSTEMİ (KYS) NEDİR ?</a:t>
            </a:r>
            <a:endParaRPr lang="tr-T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0726" y="2127380"/>
            <a:ext cx="8453535" cy="374171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 ISO </a:t>
            </a:r>
            <a:r>
              <a:rPr lang="tr-TR" sz="2800" dirty="0"/>
              <a:t>9000 Kalite </a:t>
            </a:r>
            <a:r>
              <a:rPr lang="tr-TR" sz="2800" dirty="0" smtClean="0"/>
              <a:t>Standartları Serisi</a:t>
            </a:r>
            <a:r>
              <a:rPr lang="tr-TR" sz="2800" dirty="0"/>
              <a:t>;</a:t>
            </a:r>
            <a:r>
              <a:rPr lang="tr-TR" sz="2800" dirty="0" smtClean="0"/>
              <a:t> Kurumların </a:t>
            </a:r>
            <a:r>
              <a:rPr lang="tr-TR" sz="2800" dirty="0"/>
              <a:t>müşteri memnuniyetinin artırılmasına yönelik olarak Kalite Yönetim Sistemi'nin kurulması ve geliştirilmesi konusunda rehberlik </a:t>
            </a:r>
            <a:r>
              <a:rPr lang="tr-TR" sz="2800" dirty="0" smtClean="0"/>
              <a:t>eden, Uluslararası </a:t>
            </a:r>
            <a:r>
              <a:rPr lang="tr-TR" sz="2800" dirty="0"/>
              <a:t>Standartlar Organizasyonu (ISO) tarafından yayımlanmış olan bir standartlar </a:t>
            </a:r>
            <a:r>
              <a:rPr lang="tr-TR" sz="2800" dirty="0" smtClean="0"/>
              <a:t>bütünüdür.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YÖKAK; Yükseköğretim kurumlarının, eğitim ve araştırma faaliyetleri ile idari hizmetlerinin, kalite düzeylerine ilişkin ulusal ve uluslararası kalite standartlara uygunluğunun değerlendirmesini yapan kuruldur.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Akreditasyonlar; MİAK, FEDEK, AACSB...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1D6295"/>
                </a:solidFill>
              </a:rPr>
              <a:t>Anket Türleri</a:t>
            </a:r>
            <a:endParaRPr lang="tr-TR" sz="4000" b="1" dirty="0">
              <a:solidFill>
                <a:srgbClr val="1D6295"/>
              </a:solidFill>
            </a:endParaRPr>
          </a:p>
        </p:txBody>
      </p:sp>
      <p:sp>
        <p:nvSpPr>
          <p:cNvPr id="4" name="Altıgen 3"/>
          <p:cNvSpPr/>
          <p:nvPr/>
        </p:nvSpPr>
        <p:spPr>
          <a:xfrm>
            <a:off x="5178491" y="3377682"/>
            <a:ext cx="1455575" cy="1147665"/>
          </a:xfrm>
          <a:prstGeom prst="hexag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Anketler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295332" y="2559697"/>
            <a:ext cx="2230018" cy="9734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Etkinlik ve Eğitim Memnuniyet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621902" y="4366730"/>
            <a:ext cx="1934547" cy="97038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Oryantasyon-Rotasyon</a:t>
            </a:r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4914955" y="1635964"/>
            <a:ext cx="1996751" cy="8957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Çalışan Memnuniyet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7287209" y="2503716"/>
            <a:ext cx="1965632" cy="973494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Birim Memnuniyet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7212564" y="4394719"/>
            <a:ext cx="2080725" cy="8957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Eğitim Öğretim Anketleri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4943401" y="5421081"/>
            <a:ext cx="1987420" cy="895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Tedarikçi Memnuniyet</a:t>
            </a:r>
            <a:endParaRPr lang="tr-TR" dirty="0"/>
          </a:p>
        </p:txBody>
      </p:sp>
      <p:sp>
        <p:nvSpPr>
          <p:cNvPr id="15" name="Sol Ok 14"/>
          <p:cNvSpPr/>
          <p:nvPr/>
        </p:nvSpPr>
        <p:spPr>
          <a:xfrm rot="20063922">
            <a:off x="6570287" y="3420653"/>
            <a:ext cx="674984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ol Ok 17"/>
          <p:cNvSpPr/>
          <p:nvPr/>
        </p:nvSpPr>
        <p:spPr>
          <a:xfrm rot="1727542">
            <a:off x="6519815" y="4393702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18"/>
          <p:cNvSpPr/>
          <p:nvPr/>
        </p:nvSpPr>
        <p:spPr>
          <a:xfrm rot="12338354">
            <a:off x="4563496" y="3407761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ol Ok 19"/>
          <p:cNvSpPr/>
          <p:nvPr/>
        </p:nvSpPr>
        <p:spPr>
          <a:xfrm rot="9166109">
            <a:off x="4603924" y="4378400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ol Ok 20"/>
          <p:cNvSpPr/>
          <p:nvPr/>
        </p:nvSpPr>
        <p:spPr>
          <a:xfrm rot="5400000">
            <a:off x="5605406" y="4894697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Ok 21"/>
          <p:cNvSpPr/>
          <p:nvPr/>
        </p:nvSpPr>
        <p:spPr>
          <a:xfrm rot="16200000">
            <a:off x="5561860" y="2901058"/>
            <a:ext cx="674983" cy="122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9153325" y="3585628"/>
            <a:ext cx="1576882" cy="674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Mezun Memnuniyet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4" name="Sol Ok 23"/>
          <p:cNvSpPr/>
          <p:nvPr/>
        </p:nvSpPr>
        <p:spPr>
          <a:xfrm rot="18542995">
            <a:off x="8962039" y="4356826"/>
            <a:ext cx="265941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9650948" y="4493802"/>
            <a:ext cx="1517792" cy="674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İşveren Memnuniyet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9252841" y="5383316"/>
            <a:ext cx="1477363" cy="674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Öğrenci Ders Memnuniyet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7" name="Sol Ok 26"/>
          <p:cNvSpPr/>
          <p:nvPr/>
        </p:nvSpPr>
        <p:spPr>
          <a:xfrm rot="2725757">
            <a:off x="9014238" y="5209508"/>
            <a:ext cx="265941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Sol Ok 27"/>
          <p:cNvSpPr/>
          <p:nvPr/>
        </p:nvSpPr>
        <p:spPr>
          <a:xfrm>
            <a:off x="9310384" y="4770482"/>
            <a:ext cx="265941" cy="1086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5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" y="0"/>
            <a:ext cx="12138684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21098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RİSK ANALİZİ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8882743" cy="39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Risk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, görevin yapılmasını engelleyen,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mevcutta olan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ya da ileride olabilecek her türlü durumdur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800" dirty="0" smtClean="0"/>
              <a:t>Risk </a:t>
            </a:r>
            <a:r>
              <a:rPr lang="tr-TR" sz="2800" dirty="0"/>
              <a:t>temelli düşünme </a:t>
            </a:r>
            <a:r>
              <a:rPr lang="tr-TR" sz="2800" dirty="0" smtClean="0"/>
              <a:t>kavramı</a:t>
            </a:r>
            <a:r>
              <a:rPr lang="tr-TR" sz="2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err="1" smtClean="0"/>
              <a:t>KYS’nin</a:t>
            </a:r>
            <a:r>
              <a:rPr lang="tr-TR" sz="2800" dirty="0" smtClean="0"/>
              <a:t> </a:t>
            </a:r>
            <a:r>
              <a:rPr lang="tr-TR" sz="2800" dirty="0"/>
              <a:t>istenen sonuçlara ulaşmasını güvence altına almak,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İstenen sonuçları </a:t>
            </a:r>
            <a:r>
              <a:rPr lang="tr-TR" sz="2800" dirty="0" smtClean="0"/>
              <a:t>artırmak,</a:t>
            </a:r>
            <a:endParaRPr 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İstenmeyen sonuçları önlemek veya azaltmak,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Sürekli iyileştirmeyi gerçekleştirmek </a:t>
            </a:r>
            <a:r>
              <a:rPr lang="tr-TR" sz="2800" dirty="0" smtClean="0"/>
              <a:t>için yapılmaktadır.</a:t>
            </a:r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98753"/>
              </p:ext>
            </p:extLst>
          </p:nvPr>
        </p:nvGraphicFramePr>
        <p:xfrm>
          <a:off x="821570" y="408929"/>
          <a:ext cx="10767049" cy="611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Çalışma Sayfası" r:id="rId4" imgW="11277600" imgH="6400800" progId="Excel.Sheet.8">
                  <p:embed/>
                </p:oleObj>
              </mc:Choice>
              <mc:Fallback>
                <p:oleObj name="Çalışma Sayfası" r:id="rId4" imgW="11277600" imgH="6400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570" y="408929"/>
                        <a:ext cx="10767049" cy="6111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190587" y="625151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RİSK ANALİZİ DEĞERLENDİRME TABLOSU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408489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98871"/>
              </p:ext>
            </p:extLst>
          </p:nvPr>
        </p:nvGraphicFramePr>
        <p:xfrm>
          <a:off x="1744823" y="1387087"/>
          <a:ext cx="9017600" cy="500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Çalışma Sayfası" r:id="rId4" imgW="9588500" imgH="6527800" progId="Excel.Sheet.12">
                  <p:embed/>
                </p:oleObj>
              </mc:Choice>
              <mc:Fallback>
                <p:oleObj name="Çalışma Sayfası" r:id="rId4" imgW="9588500" imgH="6527800" progId="Excel.Sheet.12">
                  <p:embed/>
                  <p:pic>
                    <p:nvPicPr>
                      <p:cNvPr id="12" name="Nesne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4823" y="1387087"/>
                        <a:ext cx="9017600" cy="5004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41299"/>
            <a:ext cx="11633200" cy="65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02436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DÜZELTİCİ FAALİYETLER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8868" y="1847459"/>
            <a:ext cx="9456234" cy="447528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Bir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hata oluştuğunda o hatanın bir daha tekrarlanmaması için yapılan faaliyetlere düzeltici faaliyet denir.</a:t>
            </a:r>
          </a:p>
          <a:p>
            <a:pPr marL="0" indent="0">
              <a:buNone/>
            </a:pPr>
            <a:r>
              <a:rPr lang="tr-TR" sz="2800" dirty="0"/>
              <a:t>Düzeltici </a:t>
            </a:r>
            <a:r>
              <a:rPr lang="tr-TR" sz="2800" dirty="0" smtClean="0"/>
              <a:t>faaliyet gerektiren bir durum oluştuğunda;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Uygunsuzluğun </a:t>
            </a:r>
            <a:r>
              <a:rPr lang="tr-TR" sz="2800" dirty="0"/>
              <a:t>kök nedeni</a:t>
            </a:r>
            <a:r>
              <a:rPr lang="tr-TR" sz="2800" dirty="0" smtClean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Bu </a:t>
            </a:r>
            <a:r>
              <a:rPr lang="tr-TR" sz="2800" dirty="0"/>
              <a:t>uygunsuzluğun ortadan kaldırılması için yapılması planlanan faaliyetler</a:t>
            </a:r>
            <a:r>
              <a:rPr lang="tr-TR" sz="2800" dirty="0" smtClean="0"/>
              <a:t>, sorumlu </a:t>
            </a:r>
            <a:r>
              <a:rPr lang="tr-TR" sz="2800" dirty="0"/>
              <a:t>ve </a:t>
            </a:r>
            <a:r>
              <a:rPr lang="tr-TR" sz="2800" dirty="0" smtClean="0"/>
              <a:t>tamamlanma zamanı (termin) </a:t>
            </a:r>
            <a:r>
              <a:rPr lang="tr-TR" sz="2800" dirty="0"/>
              <a:t>belirtilerek kaydedilmelidir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Verilen </a:t>
            </a:r>
            <a:r>
              <a:rPr lang="tr-TR" sz="2800" dirty="0" err="1"/>
              <a:t>terminlere</a:t>
            </a:r>
            <a:r>
              <a:rPr lang="tr-TR" sz="2800" dirty="0"/>
              <a:t> göre iyileştirmeler takip </a:t>
            </a:r>
            <a:r>
              <a:rPr lang="tr-TR" sz="2800" dirty="0" smtClean="0"/>
              <a:t>edilmeli,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Faaliyet gerçekleştirildiğinde </a:t>
            </a:r>
            <a:r>
              <a:rPr lang="tr-TR" sz="2800" dirty="0"/>
              <a:t>düzeltici faaliyet kapatılmalıdır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DF formunu açan kişi, kapanışını da yapar.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Aynı </a:t>
            </a:r>
            <a:r>
              <a:rPr lang="tr-TR" sz="2800" dirty="0"/>
              <a:t>hatanın bir daha </a:t>
            </a:r>
            <a:r>
              <a:rPr lang="tr-TR" sz="2800" dirty="0" smtClean="0"/>
              <a:t>tekrarlamaması, düzeltici </a:t>
            </a:r>
            <a:r>
              <a:rPr lang="tr-TR" sz="2800" dirty="0"/>
              <a:t>faaliyetin etkinliğini gösterir.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4988"/>
              </p:ext>
            </p:extLst>
          </p:nvPr>
        </p:nvGraphicFramePr>
        <p:xfrm>
          <a:off x="2864499" y="1388"/>
          <a:ext cx="6419460" cy="678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Çalışma Sayfası" r:id="rId3" imgW="6781928" imgH="10277404" progId="Excel.Sheet.12">
                  <p:embed/>
                </p:oleObj>
              </mc:Choice>
              <mc:Fallback>
                <p:oleObj name="Çalışma Sayfası" r:id="rId3" imgW="6781928" imgH="102774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4499" y="1388"/>
                        <a:ext cx="6419460" cy="6787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0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34588"/>
              </p:ext>
            </p:extLst>
          </p:nvPr>
        </p:nvGraphicFramePr>
        <p:xfrm>
          <a:off x="27720" y="42340"/>
          <a:ext cx="12164280" cy="681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Çalışma Sayfası" r:id="rId3" imgW="17614900" imgH="9334500" progId="Excel.Sheet.12">
                  <p:embed/>
                </p:oleObj>
              </mc:Choice>
              <mc:Fallback>
                <p:oleObj name="Çalışma Sayfası" r:id="rId3" imgW="17614900" imgH="933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20" y="42340"/>
                        <a:ext cx="12164280" cy="681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8" y="165893"/>
            <a:ext cx="1179097" cy="77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41886" y="134112"/>
            <a:ext cx="10781419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2000" b="1" dirty="0" smtClean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ÖRNEĞİN;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Uygunsuzluk Tanımı: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EV YANDI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Ev </a:t>
            </a:r>
            <a:r>
              <a:rPr lang="tr-TR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Neden</a:t>
            </a:r>
            <a:r>
              <a:rPr lang="tr-TR" b="1" dirty="0" smtClean="0">
                <a:solidFill>
                  <a:srgbClr val="2D2D8A"/>
                </a:solidFill>
                <a:latin typeface="+mn-lt"/>
                <a:cs typeface="Tahoma" pitchFamily="34" charset="0"/>
              </a:rPr>
              <a:t> </a:t>
            </a: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Yandı?  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Ocakta yemeği unuttum.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NEDEN 1</a:t>
            </a:r>
            <a:endParaRPr lang="tr-TR" b="1" dirty="0" smtClean="0">
              <a:solidFill>
                <a:schemeClr val="accent2">
                  <a:lumMod val="75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Ocakta yemeği </a:t>
            </a:r>
            <a:r>
              <a:rPr lang="tr-TR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Neden </a:t>
            </a: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unuttum ? 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Dalgındım.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NEDEN 2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Neden</a:t>
            </a:r>
            <a:r>
              <a:rPr lang="tr-TR" b="1" dirty="0" smtClean="0">
                <a:solidFill>
                  <a:srgbClr val="2D2D8A"/>
                </a:solidFill>
                <a:latin typeface="+mn-lt"/>
                <a:cs typeface="Tahoma" pitchFamily="34" charset="0"/>
              </a:rPr>
              <a:t> </a:t>
            </a: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dalgındım?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Bir önceki geceden uykusuzdum.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NEDEN 3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Neden </a:t>
            </a: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uykusuzdum?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Sabaha kadar mesaiye kalmıştım.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NEDEN 4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Neden</a:t>
            </a:r>
            <a:r>
              <a:rPr lang="tr-TR" b="1" dirty="0" smtClean="0">
                <a:solidFill>
                  <a:srgbClr val="2D2D8A"/>
                </a:solidFill>
                <a:latin typeface="+mn-lt"/>
                <a:cs typeface="Tahoma" pitchFamily="34" charset="0"/>
              </a:rPr>
              <a:t> </a:t>
            </a: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sabaha kadar mesaiye kaldım?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İşleri bölüşebileceğim yardımcı bir eleman yoktu.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ahoma" pitchFamily="34" charset="0"/>
              </a:rPr>
              <a:t>NEDEN 5</a:t>
            </a:r>
          </a:p>
          <a:p>
            <a:pPr eaLnBrk="1" hangingPunct="1">
              <a:spcBef>
                <a:spcPct val="50000"/>
              </a:spcBef>
            </a:pPr>
            <a:r>
              <a:rPr lang="tr-TR" b="1" dirty="0" smtClean="0">
                <a:solidFill>
                  <a:srgbClr val="1D6295"/>
                </a:solidFill>
                <a:latin typeface="+mn-lt"/>
                <a:cs typeface="Tahoma" pitchFamily="34" charset="0"/>
              </a:rPr>
              <a:t>EVİN YANMASININ KÖK NEDENİ; İŞYERİNDEKİ İŞ YOĞUNLUĞU VE İŞLERİ BÖLÜŞECEK BİR BAŞKA PERSONELİN OLMAMASIDIR.</a:t>
            </a:r>
            <a:endParaRPr lang="tr-TR" b="1" dirty="0">
              <a:solidFill>
                <a:srgbClr val="1D6295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2" y="0"/>
            <a:ext cx="5077968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123" y="541176"/>
            <a:ext cx="10621969" cy="916266"/>
          </a:xfrm>
        </p:spPr>
        <p:txBody>
          <a:bodyPr/>
          <a:lstStyle/>
          <a:p>
            <a:r>
              <a:rPr lang="tr-TR" b="1" dirty="0" smtClean="0"/>
              <a:t>	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KALİTE YÖNETİM SİSTEMİ DÖNGÜSÜ (PUKO)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3578" y="2088213"/>
            <a:ext cx="3125753" cy="3365529"/>
          </a:xfrm>
        </p:spPr>
        <p:txBody>
          <a:bodyPr>
            <a:normAutofit/>
          </a:bodyPr>
          <a:lstStyle/>
          <a:p>
            <a:r>
              <a:rPr lang="tr-TR" b="1" dirty="0" smtClean="0"/>
              <a:t>1. Planla</a:t>
            </a:r>
            <a:r>
              <a:rPr lang="tr-TR" b="1" dirty="0"/>
              <a:t>: </a:t>
            </a:r>
            <a:r>
              <a:rPr lang="tr-TR" dirty="0"/>
              <a:t>Müşteri şartları ve kuruluş politikalarına göre sonuçlar elde etmek </a:t>
            </a:r>
            <a:r>
              <a:rPr lang="tr-TR" dirty="0" smtClean="0"/>
              <a:t>için, sistemin </a:t>
            </a:r>
            <a:r>
              <a:rPr lang="tr-TR" dirty="0"/>
              <a:t>amacı ve </a:t>
            </a:r>
            <a:r>
              <a:rPr lang="tr-TR" dirty="0" smtClean="0"/>
              <a:t>prosesleri </a:t>
            </a:r>
            <a:r>
              <a:rPr lang="tr-TR" dirty="0"/>
              <a:t>ile ihtiyaç duyulan kaynakların oluşturulması, </a:t>
            </a:r>
            <a:r>
              <a:rPr lang="tr-TR" dirty="0" smtClean="0"/>
              <a:t>risk ve </a:t>
            </a:r>
            <a:r>
              <a:rPr lang="tr-TR" dirty="0"/>
              <a:t>fırsatların tanımlanması ve belirlenmesi,</a:t>
            </a:r>
          </a:p>
          <a:p>
            <a:r>
              <a:rPr lang="tr-TR" b="1" dirty="0" smtClean="0"/>
              <a:t>2. Uygula</a:t>
            </a:r>
            <a:r>
              <a:rPr lang="tr-TR" b="1" dirty="0"/>
              <a:t>: </a:t>
            </a:r>
            <a:r>
              <a:rPr lang="tr-TR" dirty="0"/>
              <a:t>Planlananın uygulanması,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91" y="2036894"/>
            <a:ext cx="3480596" cy="3416848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979715" y="2088213"/>
            <a:ext cx="2677886" cy="336552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/>
              <a:t>3. Kontrol </a:t>
            </a:r>
            <a:r>
              <a:rPr lang="tr-TR" b="1" dirty="0"/>
              <a:t>et: </a:t>
            </a:r>
            <a:r>
              <a:rPr lang="tr-TR" dirty="0"/>
              <a:t>Politikalar, amaçlar, şartlar ve planlanan faaliyetlere karşı, </a:t>
            </a:r>
            <a:r>
              <a:rPr lang="tr-TR" dirty="0" smtClean="0"/>
              <a:t>prosesler ve sonuçların </a:t>
            </a:r>
            <a:r>
              <a:rPr lang="tr-TR" dirty="0"/>
              <a:t>izlenmesi, </a:t>
            </a:r>
            <a:r>
              <a:rPr lang="tr-TR" dirty="0" smtClean="0"/>
              <a:t>ölçülmesi </a:t>
            </a:r>
            <a:r>
              <a:rPr lang="tr-TR" dirty="0"/>
              <a:t>ve </a:t>
            </a:r>
            <a:r>
              <a:rPr lang="tr-TR" dirty="0" smtClean="0"/>
              <a:t>rapor </a:t>
            </a:r>
            <a:r>
              <a:rPr lang="tr-TR" dirty="0"/>
              <a:t>edilmesi,</a:t>
            </a:r>
          </a:p>
          <a:p>
            <a:r>
              <a:rPr lang="tr-TR" b="1" dirty="0" smtClean="0"/>
              <a:t>4. Önlem </a:t>
            </a:r>
            <a:r>
              <a:rPr lang="tr-TR" b="1" dirty="0"/>
              <a:t>al: </a:t>
            </a:r>
            <a:r>
              <a:rPr lang="tr-TR" dirty="0"/>
              <a:t>Gerektiğinde, performansı iyileştirmek için </a:t>
            </a:r>
            <a:r>
              <a:rPr lang="tr-TR" dirty="0" smtClean="0"/>
              <a:t>önleyici faaliyetlerin </a:t>
            </a:r>
            <a:r>
              <a:rPr lang="tr-TR" dirty="0"/>
              <a:t>yapılması.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21098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TEDARİKÇİ DEĞERLENDİRME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7624" y="2071395"/>
            <a:ext cx="9961363" cy="373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Üniversitemiz bünyesinde, hizmet verirken işbirliği yapılan, ürün ya da hizmet alınan, kurum ve kuruluşların hizmet kalitesinin değerlendirmesi, birimler tarafından yılda 1 kere yapılmaktadır. </a:t>
            </a:r>
          </a:p>
          <a:p>
            <a:pPr marL="0" indent="0">
              <a:buNone/>
            </a:pPr>
            <a:r>
              <a:rPr lang="tr-TR" sz="2800" dirty="0" smtClean="0"/>
              <a:t>Hizmet alınan tüm tedarikçiler, alım öncesinde mutlaka;</a:t>
            </a:r>
          </a:p>
          <a:p>
            <a:pPr marL="0" indent="0">
              <a:buNone/>
            </a:pPr>
            <a:r>
              <a:rPr lang="tr-TR" sz="2800" u="sng" dirty="0">
                <a:hlinkClick r:id="rId2"/>
              </a:rPr>
              <a:t>LS-0002 Genel Onaylı Tedarikçi </a:t>
            </a:r>
            <a:r>
              <a:rPr lang="tr-TR" sz="2800" u="sng" dirty="0" smtClean="0">
                <a:hlinkClick r:id="rId2"/>
              </a:rPr>
              <a:t>Listesi</a:t>
            </a:r>
            <a:r>
              <a:rPr lang="tr-TR" sz="2800" dirty="0"/>
              <a:t>‘ne kayıt </a:t>
            </a:r>
            <a:r>
              <a:rPr lang="tr-TR" sz="2800" dirty="0" smtClean="0"/>
              <a:t>ettirilmelidir</a:t>
            </a:r>
            <a:r>
              <a:rPr lang="tr-TR" dirty="0"/>
              <a:t>.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9178"/>
              </p:ext>
            </p:extLst>
          </p:nvPr>
        </p:nvGraphicFramePr>
        <p:xfrm>
          <a:off x="2369977" y="0"/>
          <a:ext cx="7968342" cy="683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Çalışma Sayfası" r:id="rId3" imgW="9925082" imgH="12649172" progId="Excel.Sheet.12">
                  <p:embed/>
                </p:oleObj>
              </mc:Choice>
              <mc:Fallback>
                <p:oleObj name="Çalışma Sayfası" r:id="rId3" imgW="9925082" imgH="12649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9977" y="0"/>
                        <a:ext cx="7968342" cy="683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9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634488"/>
            <a:ext cx="10058400" cy="82296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1D6295"/>
                </a:solidFill>
              </a:rPr>
              <a:t>	ŞİKAYET YÖNETİMİ SİSTEMİ</a:t>
            </a:r>
            <a:endParaRPr lang="tr-TR" b="1" dirty="0">
              <a:solidFill>
                <a:srgbClr val="1D629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9243223" cy="417419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solidFill>
                  <a:srgbClr val="404040"/>
                </a:solidFill>
              </a:rPr>
              <a:t>ISO </a:t>
            </a:r>
            <a:r>
              <a:rPr lang="tr-TR" sz="2800" dirty="0">
                <a:solidFill>
                  <a:srgbClr val="404040"/>
                </a:solidFill>
              </a:rPr>
              <a:t>10002 Şikayet Yönetim Sistemi; </a:t>
            </a:r>
            <a:endParaRPr lang="tr-TR" sz="2800" dirty="0" smtClean="0">
              <a:solidFill>
                <a:srgbClr val="40404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solidFill>
                  <a:srgbClr val="404040"/>
                </a:solidFill>
              </a:rPr>
              <a:t>Şirketin/kurumun </a:t>
            </a:r>
            <a:r>
              <a:rPr lang="tr-TR" sz="2800" dirty="0">
                <a:solidFill>
                  <a:srgbClr val="404040"/>
                </a:solidFill>
              </a:rPr>
              <a:t>potansiyel müşterileri ile daha karlı ve uzun dönemli ilişkiler kurulması ve bu ilişkileri geliştirmesini sağlayan bir yönetim yaklaşımıdır. </a:t>
            </a:r>
            <a:endParaRPr lang="tr-TR" sz="2800" dirty="0" smtClean="0">
              <a:solidFill>
                <a:srgbClr val="40404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solidFill>
                  <a:srgbClr val="404040"/>
                </a:solidFill>
              </a:rPr>
              <a:t>Bu </a:t>
            </a:r>
            <a:r>
              <a:rPr lang="tr-TR" sz="2800" dirty="0">
                <a:solidFill>
                  <a:srgbClr val="404040"/>
                </a:solidFill>
              </a:rPr>
              <a:t>standart, öncelikle geri bildirime (şikâyetler dâhil) açık olan müşteri odaklı bir ortamın oluşturulması, alınan her bir şikâyetin çözüme ulaştırılması ve müşteri hizmetinin iyileştirilmesi ile ilgili yönetim taahhütlerinin yerine getirilmesini öngörmektedir.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634488"/>
            <a:ext cx="10058400" cy="82296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1D6295"/>
                </a:solidFill>
              </a:rPr>
              <a:t>	</a:t>
            </a:r>
            <a:r>
              <a:rPr lang="tr-TR" b="1" dirty="0">
                <a:solidFill>
                  <a:srgbClr val="1D6295"/>
                </a:solidFill>
              </a:rPr>
              <a:t>GTÜ ŞİKAYET YÖNETİMİ POLİTİKASI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7" y="1914367"/>
            <a:ext cx="9276677" cy="38954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paydaşlardan kurumumuza yönelik gelen şikayetleri objektif bir şekilde </a:t>
            </a: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değerlendirip,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 </a:t>
            </a:r>
            <a:r>
              <a:rPr lang="tr-TR" sz="3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sürede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çözümleyerek, </a:t>
            </a:r>
            <a:endParaRPr lang="tr-TR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3494BA"/>
              </a:buClr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Çözüm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memnuniyetlerini ölçümlemek ve </a:t>
            </a:r>
            <a:endParaRPr lang="tr-TR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sürekli </a:t>
            </a: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iyileştirmektir.</a:t>
            </a:r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167513"/>
            <a:ext cx="1851660" cy="13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b="1" spc="-50" dirty="0">
                <a:solidFill>
                  <a:srgbClr val="1D6295"/>
                </a:solidFill>
              </a:rPr>
              <a:t>Talep Oluşturma</a:t>
            </a:r>
          </a:p>
        </p:txBody>
      </p:sp>
      <p:pic>
        <p:nvPicPr>
          <p:cNvPr id="1029" name="Picture 5" descr="C:\Users\DILARA\Desktop\SYS Sistem resimleri\talep giriş ekran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6" y="2479516"/>
            <a:ext cx="8987883" cy="33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İçerik Yer Tutucusu 8"/>
          <p:cNvSpPr txBox="1">
            <a:spLocks/>
          </p:cNvSpPr>
          <p:nvPr/>
        </p:nvSpPr>
        <p:spPr>
          <a:xfrm>
            <a:off x="1557597" y="1159729"/>
            <a:ext cx="9537866" cy="1210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SzPct val="100000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Yetkisiz kullanıcılar ve kullanıcı adı ile giriş yapmamış kişiler, </a:t>
            </a: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sys.gtu.edu.tr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adresine girdiklerinde aşağıdaki ekranla karşılaşmaktadır.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87888" y="589788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Yapılabilecek İşlemler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4583832" y="5301209"/>
            <a:ext cx="808724" cy="596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H="1" flipV="1">
            <a:off x="5392556" y="5301208"/>
            <a:ext cx="2713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V="1">
            <a:off x="6029164" y="53012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V="1">
            <a:off x="6456040" y="5321821"/>
            <a:ext cx="288032" cy="555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V="1">
            <a:off x="6888088" y="5321821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ILARA\Desktop\SYS Sistem resimleri\Şikayet başvuru sayfa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5" y="1285480"/>
            <a:ext cx="9367024" cy="54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6" y="249975"/>
            <a:ext cx="1684678" cy="12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81200" y="249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b="1" spc="-50" dirty="0">
                <a:solidFill>
                  <a:srgbClr val="1D6295"/>
                </a:solidFill>
              </a:rPr>
              <a:t>Şikayet Talebi Oluşturma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8184232" y="1775249"/>
            <a:ext cx="13569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>
            <a:off x="3935760" y="2348880"/>
            <a:ext cx="1748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H="1">
            <a:off x="8400256" y="2371871"/>
            <a:ext cx="144016" cy="288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H="1">
            <a:off x="8400257" y="4701793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3575720" y="1772817"/>
            <a:ext cx="144016" cy="288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>
            <a:off x="5219863" y="2775047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5240183" y="3248980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4972827" y="4016472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3343797" y="5393829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 flipH="1">
            <a:off x="10229412" y="6051193"/>
            <a:ext cx="230123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/>
        </p:nvSpPr>
        <p:spPr>
          <a:xfrm>
            <a:off x="4871864" y="2996953"/>
            <a:ext cx="454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accent1">
                    <a:lumMod val="75000"/>
                  </a:schemeClr>
                </a:solidFill>
              </a:rPr>
              <a:t>Birim bilinmiyorsa ‘Herhangi bir fikrim yok’ seçeneği seçilir.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4799857" y="3501009"/>
            <a:ext cx="4215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accent1">
                    <a:lumMod val="75000"/>
                  </a:schemeClr>
                </a:solidFill>
              </a:rPr>
              <a:t>İlgili konu seçeneklerde yoksa ‘Diğer’ seçeneği seçilir.</a:t>
            </a:r>
          </a:p>
        </p:txBody>
      </p:sp>
    </p:spTree>
    <p:extLst>
      <p:ext uri="{BB962C8B-B14F-4D97-AF65-F5344CB8AC3E}">
        <p14:creationId xmlns:p14="http://schemas.microsoft.com/office/powerpoint/2010/main" val="26039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" y="167513"/>
            <a:ext cx="1776376" cy="1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81200" y="249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b="1" spc="-50" dirty="0">
                <a:solidFill>
                  <a:srgbClr val="1D6295"/>
                </a:solidFill>
              </a:rPr>
              <a:t>Şikayet Talebi Oluşturma</a:t>
            </a:r>
          </a:p>
        </p:txBody>
      </p:sp>
      <p:pic>
        <p:nvPicPr>
          <p:cNvPr id="4098" name="Picture 2" descr="C:\Users\DILARA\Desktop\SYS Sistem resimleri\başarılı talep girişi uyarıs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7" y="1192136"/>
            <a:ext cx="6724185" cy="26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İçerik Yer Tutucusu 8"/>
          <p:cNvSpPr txBox="1">
            <a:spLocks/>
          </p:cNvSpPr>
          <p:nvPr/>
        </p:nvSpPr>
        <p:spPr>
          <a:xfrm>
            <a:off x="1858679" y="4039464"/>
            <a:ext cx="83632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4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Talep oluşturulduktan sonra yukarıdaki bilgilendirme ekranı gelir ve talep oluşturulurken bildirilmiş olan e-mail adresine onay maili gönderilir. Bu mailde talep takip numarası da bildirilir.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4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Not: Eğer onay yapılmazsa ilgili birime şikayet gönderilmeyecektir!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4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Onay sonrasında ilgili birime şikayet talebi geldiğine dair otomatik e-mail gönderilir.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4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 yetkilisi sisteme giriş yaparak ilgili talebi görüntüler.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00000"/>
            </a:pP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783780"/>
            <a:ext cx="10058400" cy="82296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1D6295"/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YÖNETİMİN GÖZDEN GEÇİRMESİ (YGG)</a:t>
            </a:r>
            <a:endParaRPr lang="tr-TR" sz="4000" b="1" dirty="0">
              <a:solidFill>
                <a:srgbClr val="1D629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19468"/>
            <a:ext cx="8882743" cy="4366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YGG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toplantılarında aşağıdaki konular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görüşülmelidir: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İç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dış denetim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SWOT değişimleri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Paydaş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bildirimleri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Memnuniyet ölçümü, karşılaştırması ve iyileştirmeleri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Süreç performansı ve kalite faaliyetleri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Düzeltici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faaliyetlerin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durumu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analizleri durumu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Önceki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YGG Toplantısında alınan kararlar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Değişiklikler, eğitim talepleri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iyileştirme önerileri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61" y="4571999"/>
            <a:ext cx="2727708" cy="14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74237" y="1408926"/>
            <a:ext cx="9582539" cy="4594636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>					TEŞEKKÜRLER…</a:t>
            </a:r>
            <a:b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3600" b="1" dirty="0" smtClean="0">
                <a:solidFill>
                  <a:srgbClr val="1D6295"/>
                </a:solidFill>
              </a:rPr>
              <a:t>GTÜ Kalite Ofisi</a:t>
            </a:r>
            <a:br>
              <a:rPr lang="tr-TR" sz="3600" b="1" dirty="0" smtClean="0">
                <a:solidFill>
                  <a:srgbClr val="1D6295"/>
                </a:solidFill>
              </a:rPr>
            </a:br>
            <a:r>
              <a:rPr lang="tr-TR" sz="3600" b="1" dirty="0" smtClean="0">
                <a:solidFill>
                  <a:srgbClr val="1D6295"/>
                </a:solidFill>
              </a:rPr>
              <a:t/>
            </a:r>
            <a:br>
              <a:rPr lang="tr-TR" sz="3600" b="1" dirty="0" smtClean="0">
                <a:solidFill>
                  <a:srgbClr val="1D6295"/>
                </a:solidFill>
              </a:rPr>
            </a:br>
            <a:r>
              <a:rPr lang="tr-TR" sz="3600" b="1" dirty="0" smtClean="0">
                <a:solidFill>
                  <a:srgbClr val="1D6295"/>
                </a:solidFill>
              </a:rPr>
              <a:t>Dilara AKINCI</a:t>
            </a:r>
            <a:br>
              <a:rPr lang="tr-TR" sz="3600" b="1" dirty="0" smtClean="0">
                <a:solidFill>
                  <a:srgbClr val="1D6295"/>
                </a:solidFill>
              </a:rPr>
            </a:br>
            <a:r>
              <a:rPr lang="tr-TR" sz="3600" b="1" dirty="0" smtClean="0">
                <a:solidFill>
                  <a:srgbClr val="1D6295"/>
                </a:solidFill>
              </a:rPr>
              <a:t>Mail: </a:t>
            </a:r>
            <a:r>
              <a:rPr lang="tr-TR" sz="3600" b="1" dirty="0" smtClean="0">
                <a:solidFill>
                  <a:srgbClr val="1D6295"/>
                </a:solidFill>
                <a:hlinkClick r:id="rId3"/>
              </a:rPr>
              <a:t>kalite@gtu.edu.tr</a:t>
            </a:r>
            <a:r>
              <a:rPr lang="tr-TR" sz="3600" b="1" dirty="0" smtClean="0">
                <a:solidFill>
                  <a:srgbClr val="1D6295"/>
                </a:solidFill>
              </a:rPr>
              <a:t/>
            </a:r>
            <a:br>
              <a:rPr lang="tr-TR" sz="3600" b="1" dirty="0" smtClean="0">
                <a:solidFill>
                  <a:srgbClr val="1D6295"/>
                </a:solidFill>
              </a:rPr>
            </a:br>
            <a:r>
              <a:rPr lang="tr-TR" sz="3600" b="1" dirty="0" err="1">
                <a:solidFill>
                  <a:srgbClr val="1D6295"/>
                </a:solidFill>
              </a:rPr>
              <a:t>I</a:t>
            </a:r>
            <a:r>
              <a:rPr lang="tr-TR" sz="3600" b="1" dirty="0" err="1" smtClean="0">
                <a:solidFill>
                  <a:srgbClr val="1D6295"/>
                </a:solidFill>
              </a:rPr>
              <a:t>nstagram</a:t>
            </a:r>
            <a:r>
              <a:rPr lang="tr-TR" sz="3600" b="1" dirty="0" smtClean="0">
                <a:solidFill>
                  <a:srgbClr val="1D6295"/>
                </a:solidFill>
              </a:rPr>
              <a:t>: </a:t>
            </a:r>
            <a:r>
              <a:rPr lang="tr-TR" sz="3600" b="1" dirty="0" err="1" smtClean="0">
                <a:solidFill>
                  <a:srgbClr val="1D6295"/>
                </a:solidFill>
              </a:rPr>
              <a:t>kalitegtu</a:t>
            </a:r>
            <a:endParaRPr lang="tr-TR" sz="3600" dirty="0">
              <a:solidFill>
                <a:srgbClr val="1D6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5" y="1091681"/>
            <a:ext cx="6824796" cy="4879943"/>
          </a:xfrm>
        </p:spPr>
      </p:pic>
    </p:spTree>
    <p:extLst>
      <p:ext uri="{BB962C8B-B14F-4D97-AF65-F5344CB8AC3E}">
        <p14:creationId xmlns:p14="http://schemas.microsoft.com/office/powerpoint/2010/main" val="59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90" y="951722"/>
            <a:ext cx="6642347" cy="4935927"/>
          </a:xfrm>
        </p:spPr>
      </p:pic>
    </p:spTree>
    <p:extLst>
      <p:ext uri="{BB962C8B-B14F-4D97-AF65-F5344CB8AC3E}">
        <p14:creationId xmlns:p14="http://schemas.microsoft.com/office/powerpoint/2010/main" val="3756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b="1" dirty="0" smtClean="0">
                <a:solidFill>
                  <a:srgbClr val="1D6295"/>
                </a:solidFill>
              </a:rPr>
              <a:t>GTÜ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KALİTE POLİTİKASI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8882743" cy="39563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İlgili </a:t>
            </a:r>
            <a:r>
              <a:rPr lang="tr-TR" sz="2800" dirty="0"/>
              <a:t>yasa, yönetmelik ve standartlara </a:t>
            </a:r>
            <a:r>
              <a:rPr lang="tr-TR" sz="2800" dirty="0" smtClean="0"/>
              <a:t>uyan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Öğrenci </a:t>
            </a:r>
            <a:r>
              <a:rPr lang="tr-TR" sz="2800" dirty="0"/>
              <a:t>ve çalışan memnuniyeti ile niteliğini </a:t>
            </a:r>
            <a:r>
              <a:rPr lang="tr-TR" sz="2800" dirty="0" smtClean="0"/>
              <a:t>artıran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Dış </a:t>
            </a:r>
            <a:r>
              <a:rPr lang="tr-TR" sz="2800" dirty="0"/>
              <a:t>paydaş beklentilerini karşılamak için aksiyonlar </a:t>
            </a:r>
            <a:r>
              <a:rPr lang="tr-TR" sz="2800" dirty="0" smtClean="0"/>
              <a:t>geliştiren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Hızlı </a:t>
            </a:r>
            <a:r>
              <a:rPr lang="tr-TR" sz="2800" dirty="0"/>
              <a:t>ve çözüm odaklı hizmet </a:t>
            </a:r>
            <a:r>
              <a:rPr lang="tr-TR" sz="2800" dirty="0" smtClean="0"/>
              <a:t>sunabilen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Teknolojik </a:t>
            </a:r>
            <a:r>
              <a:rPr lang="tr-TR" sz="2800" dirty="0"/>
              <a:t>gelişmelere adapte </a:t>
            </a:r>
            <a:r>
              <a:rPr lang="tr-TR" sz="2800" dirty="0" smtClean="0"/>
              <a:t>olabilen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Araştırma </a:t>
            </a:r>
            <a:r>
              <a:rPr lang="tr-TR" sz="2800" dirty="0"/>
              <a:t>ve geliştirme konusunda </a:t>
            </a:r>
            <a:r>
              <a:rPr lang="tr-TR" sz="2800" dirty="0" smtClean="0"/>
              <a:t>öncü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Uygulanabilir </a:t>
            </a:r>
            <a:r>
              <a:rPr lang="tr-TR" sz="2800" dirty="0"/>
              <a:t>gereklilikleri yerine getiren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Tüm </a:t>
            </a:r>
            <a:r>
              <a:rPr lang="tr-TR" sz="2800" dirty="0"/>
              <a:t>süreçlerini sürekli iyileştiren bir kurum olabilmek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 Kalite </a:t>
            </a:r>
            <a:r>
              <a:rPr lang="tr-TR" sz="2800" dirty="0"/>
              <a:t>Politikamızın temelini </a:t>
            </a:r>
            <a:r>
              <a:rPr lang="tr-TR" sz="2800" dirty="0" smtClean="0"/>
              <a:t>oluşturmaktadır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268537"/>
            <a:ext cx="10058400" cy="26926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altLang="tr-TR" sz="5300" b="1" dirty="0">
                <a:solidFill>
                  <a:schemeClr val="accent6">
                    <a:lumMod val="75000"/>
                  </a:schemeClr>
                </a:solidFill>
              </a:rPr>
              <a:t>STANDARDI DOĞRU YÜRÜTEBİLMEK İÇİN ALTIN KURAL</a:t>
            </a:r>
            <a:r>
              <a:rPr lang="tr-TR" altLang="tr-TR" sz="53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br>
              <a:rPr lang="tr-TR" altLang="tr-TR" sz="53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altLang="tr-TR" sz="53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altLang="tr-TR" sz="53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altLang="tr-TR" sz="5300" b="1" dirty="0" smtClean="0">
                <a:solidFill>
                  <a:schemeClr val="accent6">
                    <a:lumMod val="75000"/>
                  </a:schemeClr>
                </a:solidFill>
              </a:rPr>
              <a:t>‘YAPTIĞINI </a:t>
            </a:r>
            <a:r>
              <a:rPr lang="tr-TR" altLang="tr-TR" sz="5300" b="1" dirty="0">
                <a:solidFill>
                  <a:schemeClr val="accent6">
                    <a:lumMod val="75000"/>
                  </a:schemeClr>
                </a:solidFill>
              </a:rPr>
              <a:t>YAZ</a:t>
            </a:r>
            <a:r>
              <a:rPr lang="tr-TR" altLang="tr-TR" sz="5300" b="1" dirty="0" smtClean="0">
                <a:solidFill>
                  <a:schemeClr val="accent6">
                    <a:lumMod val="75000"/>
                  </a:schemeClr>
                </a:solidFill>
              </a:rPr>
              <a:t>, YAZDIĞINI YAP!’</a:t>
            </a:r>
            <a:endParaRPr lang="tr-TR" sz="5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44" y="3090631"/>
            <a:ext cx="4129670" cy="296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21098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GTÜ </a:t>
            </a:r>
            <a:r>
              <a:rPr lang="tr-TR" sz="4000" b="1" dirty="0" smtClean="0">
                <a:solidFill>
                  <a:srgbClr val="1D6295"/>
                </a:solidFill>
              </a:rPr>
              <a:t>KALİTE İŞLEYİŞİ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0587" y="1847461"/>
            <a:ext cx="10058400" cy="39563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tr-TR" sz="2800" dirty="0" smtClean="0"/>
              <a:t>Kalite süreçleri ile ilgili bireysel ya da </a:t>
            </a:r>
            <a:r>
              <a:rPr lang="tr-TR" sz="2800" dirty="0" err="1" smtClean="0"/>
              <a:t>birimsel</a:t>
            </a:r>
            <a:r>
              <a:rPr lang="tr-TR" sz="2800" dirty="0" smtClean="0"/>
              <a:t> soru ve talepleriniz </a:t>
            </a:r>
            <a:r>
              <a:rPr lang="tr-TR" sz="2800" dirty="0"/>
              <a:t>Kalite Yönetim sistemi sayfasındaki; </a:t>
            </a:r>
            <a:r>
              <a:rPr lang="tr-TR" sz="2800" dirty="0" smtClean="0">
                <a:hlinkClick r:id="rId2"/>
              </a:rPr>
              <a:t>Kalite </a:t>
            </a:r>
            <a:r>
              <a:rPr lang="tr-TR" sz="2800" dirty="0">
                <a:hlinkClick r:id="rId2"/>
              </a:rPr>
              <a:t>Birim Sorumluları</a:t>
            </a:r>
            <a:r>
              <a:rPr lang="tr-TR" sz="2800" dirty="0"/>
              <a:t> listesinde belirtilmiş olan, biriminiz kalite sorumlusu tarafından </a:t>
            </a:r>
            <a:r>
              <a:rPr lang="tr-TR" sz="2800" dirty="0" smtClean="0"/>
              <a:t>yönetilmektedir.</a:t>
            </a:r>
            <a:endParaRPr lang="tr-T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Mutlaka </a:t>
            </a:r>
            <a:r>
              <a:rPr lang="tr-TR" sz="2800" b="1" dirty="0" smtClean="0"/>
              <a:t>güncel</a:t>
            </a:r>
            <a:r>
              <a:rPr lang="tr-TR" sz="2800" dirty="0" smtClean="0"/>
              <a:t> dokümanlar kullanılmalıdır. Dosyalar </a:t>
            </a:r>
            <a:r>
              <a:rPr lang="tr-TR" sz="2800" dirty="0"/>
              <a:t>her seferinde sistemden indirilmeli ve bilgisayardaki kayıtlardan kullanılmamalıdır.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 smtClean="0"/>
              <a:t>Her dokümanın altında form numarası olmasına dikkat edilmelidir.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800" dirty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0587" y="821098"/>
            <a:ext cx="10058400" cy="78563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4000" b="1" dirty="0" smtClean="0">
                <a:solidFill>
                  <a:srgbClr val="1D6295"/>
                </a:solidFill>
              </a:rPr>
              <a:t>GTÜ KALİTE DOKÜMANLARI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518" y="1847461"/>
            <a:ext cx="9181323" cy="39563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dirty="0" smtClean="0">
                <a:hlinkClick r:id="rId2"/>
              </a:rPr>
              <a:t>www.gtu.edu.tr/kaliteyonetimsistemi</a:t>
            </a:r>
            <a:r>
              <a:rPr lang="tr-TR" sz="2800" dirty="0" smtClean="0"/>
              <a:t> web sayfası üzerinden;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SWOT Analizleri, Paydaş Analizleri, Risk Analizleri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SPİK, Kalite Faaliyet Planları, Bakım Planları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Talimatlar, Prosedürler, Yönergeler, Yönetmelikler, Kılavuzlar, El Kitapları, Görev Tanımları, İş Akışları, Süreçler (Kaplumbağa Şemaları)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Formlar, Listeler, Düzeltici Faaliyetler, Değişiklik Veri Tabanı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 smtClean="0"/>
              <a:t>KYS İç Denetimleri, YGG(Yönetimin Gözden Geçirmesi) Raporları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/>
          </a:p>
        </p:txBody>
      </p:sp>
      <p:pic>
        <p:nvPicPr>
          <p:cNvPr id="4" name="Resi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" y="520461"/>
            <a:ext cx="1431024" cy="9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1083</Words>
  <Application>Microsoft Office PowerPoint</Application>
  <PresentationFormat>Geniş ekran</PresentationFormat>
  <Paragraphs>167</Paragraphs>
  <Slides>38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Wingdings</vt:lpstr>
      <vt:lpstr>Geçmişe bakış</vt:lpstr>
      <vt:lpstr>Çalışma Sayfası</vt:lpstr>
      <vt:lpstr>ISO 9001 KALİTE (KYS)  ISO 10002 ŞİKAYET (MMS) YÖNETİM SİSTEMİ</vt:lpstr>
      <vt:lpstr> KALİTE YÖNETİM SİSTEMİ (KYS) NEDİR ?</vt:lpstr>
      <vt:lpstr> KALİTE YÖNETİM SİSTEMİ DÖNGÜSÜ (PUKO)</vt:lpstr>
      <vt:lpstr>PowerPoint Sunusu</vt:lpstr>
      <vt:lpstr>PowerPoint Sunusu</vt:lpstr>
      <vt:lpstr> GTÜ KALİTE POLİTİKASI</vt:lpstr>
      <vt:lpstr> STANDARDI DOĞRU YÜRÜTEBİLMEK İÇİN ALTIN KURAL;  ‘YAPTIĞINI YAZ, YAZDIĞINI YAP!’</vt:lpstr>
      <vt:lpstr> GTÜ KALİTE İŞLEYİŞİ</vt:lpstr>
      <vt:lpstr> GTÜ KALİTE DOKÜMANLARI</vt:lpstr>
      <vt:lpstr> SWOT ANALİZİ</vt:lpstr>
      <vt:lpstr>PowerPoint Sunusu</vt:lpstr>
      <vt:lpstr>PowerPoint Sunusu</vt:lpstr>
      <vt:lpstr>PowerPoint Sunusu</vt:lpstr>
      <vt:lpstr> SÜREÇLER</vt:lpstr>
      <vt:lpstr>PowerPoint Sunusu</vt:lpstr>
      <vt:lpstr>PowerPoint Sunusu</vt:lpstr>
      <vt:lpstr>PowerPoint Sunusu</vt:lpstr>
      <vt:lpstr>PowerPoint Sunusu</vt:lpstr>
      <vt:lpstr>Kalite İyileştirme Faaliyet Alanları</vt:lpstr>
      <vt:lpstr>Anket Türleri</vt:lpstr>
      <vt:lpstr>PowerPoint Sunusu</vt:lpstr>
      <vt:lpstr> RİSK ANALİZİ</vt:lpstr>
      <vt:lpstr>PowerPoint Sunusu</vt:lpstr>
      <vt:lpstr> RİSK ANALİZİ DEĞERLENDİRME TABLOSU</vt:lpstr>
      <vt:lpstr>PowerPoint Sunusu</vt:lpstr>
      <vt:lpstr> DÜZELTİCİ FAALİYETLER</vt:lpstr>
      <vt:lpstr>PowerPoint Sunusu</vt:lpstr>
      <vt:lpstr>PowerPoint Sunusu</vt:lpstr>
      <vt:lpstr>PowerPoint Sunusu</vt:lpstr>
      <vt:lpstr> TEDARİKÇİ DEĞERLENDİRME</vt:lpstr>
      <vt:lpstr>PowerPoint Sunusu</vt:lpstr>
      <vt:lpstr> ŞİKAYET YÖNETİMİ SİSTEMİ</vt:lpstr>
      <vt:lpstr> GTÜ ŞİKAYET YÖNETİMİ POLİTİKASI</vt:lpstr>
      <vt:lpstr>PowerPoint Sunusu</vt:lpstr>
      <vt:lpstr>PowerPoint Sunusu</vt:lpstr>
      <vt:lpstr>PowerPoint Sunusu</vt:lpstr>
      <vt:lpstr> YÖNETİMİN GÖZDEN GEÇİRMESİ (YGG)</vt:lpstr>
      <vt:lpstr>     TEŞEKKÜRLER…  GTÜ Kalite Ofisi  Dilara AKINCI Mail: kalite@gtu.edu.tr Instagram: kalitegtu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İSO 9001 KALİTE YÖNETİM SİSTEMİ &amp;  İSO 10002 MÜŞTERİ MEMNUNİYETİ SİSTEMİ </dc:title>
  <dc:creator>Fırat Kayabasi</dc:creator>
  <cp:lastModifiedBy>Kalite Ofisi</cp:lastModifiedBy>
  <cp:revision>118</cp:revision>
  <dcterms:created xsi:type="dcterms:W3CDTF">2017-10-23T19:27:07Z</dcterms:created>
  <dcterms:modified xsi:type="dcterms:W3CDTF">2019-10-08T06:18:58Z</dcterms:modified>
</cp:coreProperties>
</file>