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22"/>
  </p:notesMasterIdLst>
  <p:sldIdLst>
    <p:sldId id="403" r:id="rId2"/>
    <p:sldId id="396" r:id="rId3"/>
    <p:sldId id="358" r:id="rId4"/>
    <p:sldId id="315" r:id="rId5"/>
    <p:sldId id="316" r:id="rId6"/>
    <p:sldId id="317" r:id="rId7"/>
    <p:sldId id="320" r:id="rId8"/>
    <p:sldId id="369" r:id="rId9"/>
    <p:sldId id="370" r:id="rId10"/>
    <p:sldId id="321" r:id="rId11"/>
    <p:sldId id="404" r:id="rId12"/>
    <p:sldId id="343" r:id="rId13"/>
    <p:sldId id="383" r:id="rId14"/>
    <p:sldId id="384" r:id="rId15"/>
    <p:sldId id="385" r:id="rId16"/>
    <p:sldId id="386" r:id="rId17"/>
    <p:sldId id="373" r:id="rId18"/>
    <p:sldId id="372" r:id="rId19"/>
    <p:sldId id="395" r:id="rId20"/>
    <p:sldId id="40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FE0C-0D2C-44BC-9970-4A4D35326648}" type="datetimeFigureOut">
              <a:rPr lang="tr-TR" smtClean="0"/>
              <a:t>26.01.2016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7AE96-254B-481B-A4E8-5B686136D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51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EF81FA0-CDE2-4617-8DF9-A04766FFC476}" type="slidenum">
              <a:rPr lang="tr-TR" altLang="tr-TR">
                <a:latin typeface="Arial" pitchFamily="34" charset="0"/>
              </a:rPr>
              <a:pPr eaLnBrk="1" hangingPunct="1"/>
              <a:t>3</a:t>
            </a:fld>
            <a:endParaRPr lang="tr-TR" altLang="tr-TR">
              <a:latin typeface="Arial" pitchFamily="34" charset="0"/>
            </a:endParaRP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/>
            <a:fld id="{F0B55F53-C802-45EE-86B4-E25F46D472EA}" type="slidenum">
              <a:rPr lang="tr-TR" altLang="tr-TR" sz="1200">
                <a:latin typeface="Arial" pitchFamily="34" charset="0"/>
              </a:rPr>
              <a:pPr algn="r" eaLnBrk="1" hangingPunct="1"/>
              <a:t>3</a:t>
            </a:fld>
            <a:endParaRPr lang="tr-TR" altLang="tr-TR" sz="1200">
              <a:latin typeface="Arial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4866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4281BCE-2E10-47A2-9304-C3175901D59C}" type="slidenum">
              <a:rPr lang="tr-TR" altLang="tr-TR">
                <a:latin typeface="Arial" pitchFamily="34" charset="0"/>
              </a:rPr>
              <a:pPr eaLnBrk="1" hangingPunct="1"/>
              <a:t>6</a:t>
            </a:fld>
            <a:endParaRPr lang="tr-TR" altLang="tr-TR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702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E2DD47C5-BF13-4F4F-9FC9-AE8F5DD18BBE}" type="slidenum">
              <a:rPr lang="tr-TR" altLang="tr-TR">
                <a:latin typeface="Arial" pitchFamily="34" charset="0"/>
              </a:rPr>
              <a:pPr eaLnBrk="1" hangingPunct="1"/>
              <a:t>7</a:t>
            </a:fld>
            <a:endParaRPr lang="tr-TR" altLang="tr-TR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65876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4360BDC-102C-4C0D-A477-030D32206341}" type="slidenum">
              <a:rPr lang="tr-TR" altLang="tr-TR">
                <a:latin typeface="Arial" pitchFamily="34" charset="0"/>
              </a:rPr>
              <a:pPr eaLnBrk="1" hangingPunct="1"/>
              <a:t>8</a:t>
            </a:fld>
            <a:endParaRPr lang="tr-TR" altLang="tr-TR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84498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0DF79EE9-2F6C-4739-BE8D-5EB40749CE26}" type="slidenum">
              <a:rPr lang="tr-TR" altLang="tr-TR">
                <a:latin typeface="Arial" pitchFamily="34" charset="0"/>
              </a:rPr>
              <a:pPr eaLnBrk="1" hangingPunct="1"/>
              <a:t>9</a:t>
            </a:fld>
            <a:endParaRPr lang="tr-TR" altLang="tr-TR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07947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129A96C-8264-432A-9D15-B4A93CBDE217}" type="slidenum">
              <a:rPr lang="tr-TR" altLang="tr-TR">
                <a:latin typeface="Arial" pitchFamily="34" charset="0"/>
              </a:rPr>
              <a:pPr eaLnBrk="1" hangingPunct="1"/>
              <a:t>17</a:t>
            </a:fld>
            <a:endParaRPr lang="tr-TR" altLang="tr-TR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4636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ABD-3824-45E5-955C-B261A4490CB6}" type="datetime1">
              <a:rPr lang="tr-TR" smtClean="0"/>
              <a:t>26.01.2016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13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E697-5E3D-456C-9B19-1F4C2A879489}" type="datetime1">
              <a:rPr lang="tr-TR" smtClean="0"/>
              <a:t>26.01.2016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48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0946-9387-4116-9A57-6036DA0263A3}" type="datetime1">
              <a:rPr lang="tr-TR" smtClean="0"/>
              <a:t>26.01.2016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59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D3B70-486F-4A5C-8473-75F96A9F2C34}" type="datetime1">
              <a:rPr lang="tr-TR" altLang="tr-TR" smtClean="0"/>
              <a:t>26.01.2016</a:t>
            </a:fld>
            <a:endParaRPr lang="tr-TR" alt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5D25C-E129-494B-8764-F5E0CF6A6B1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405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8633-4AB8-4948-8784-91D4C0524B2D}" type="datetime1">
              <a:rPr lang="tr-TR" smtClean="0"/>
              <a:t>26.01.2016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13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49E9-D469-4D33-B8C2-6DDD404D59D1}" type="datetime1">
              <a:rPr lang="tr-TR" smtClean="0"/>
              <a:t>26.01.2016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14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79A6-5333-43EC-9EF8-539A351DFB3C}" type="datetime1">
              <a:rPr lang="tr-TR" smtClean="0"/>
              <a:t>26.01.2016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12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977F-B6CA-4E9F-9D94-3CF78446D018}" type="datetime1">
              <a:rPr lang="tr-TR" smtClean="0"/>
              <a:t>26.01.2016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05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F97-8589-405F-8A46-F401483AAA1E}" type="datetime1">
              <a:rPr lang="tr-TR" smtClean="0"/>
              <a:t>26.01.2016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89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FC92-106B-419B-B6FF-18E117414444}" type="datetime1">
              <a:rPr lang="tr-TR" smtClean="0"/>
              <a:t>26.01.2016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17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6BCF-68E4-4FDE-B798-F497CA59B67C}" type="datetime1">
              <a:rPr lang="tr-TR" smtClean="0"/>
              <a:t>26.01.2016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58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ADF1-5027-4EF4-BA13-4576D5AF3758}" type="datetime1">
              <a:rPr lang="tr-TR" smtClean="0"/>
              <a:t>26.01.2016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0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9D82-F4CC-4AA3-A512-87ABAFFCA0BD}" type="datetime1">
              <a:rPr lang="tr-TR" smtClean="0"/>
              <a:t>26.01.2016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26890-7030-4561-A238-2F29FC7DBC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45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tr/imgres?imgurl&amp;imgrefurl=http://www.pemms.co.uk/personneldb.html&amp;h=0&amp;w=0&amp;sz=1&amp;tbnid=ROKry8Cytc6bVM&amp;tbnh=166&amp;tbnw=304&amp;zoom=1&amp;docid=D1Eaypnek_gevM&amp;hl=tr&amp;ei=rXaLUq7iOsejtAaM4IHoCg&amp;ved=0CAIQsC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95536" y="593467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25.01.2016</a:t>
            </a:r>
          </a:p>
          <a:p>
            <a:pPr algn="ctr"/>
            <a:r>
              <a:rPr lang="tr-TR" b="1" dirty="0" smtClean="0"/>
              <a:t>www.banuyuksel.com</a:t>
            </a:r>
            <a:endParaRPr lang="tr-TR" b="1" dirty="0"/>
          </a:p>
        </p:txBody>
      </p:sp>
      <p:pic>
        <p:nvPicPr>
          <p:cNvPr id="8" name="Picture 2" descr="https://encrypted-tbn3.gstatic.com/images?q=tbn:ANd9GcSgK6MtN6yTN9qEFV01bl2UmeuEZj1YlaDSqhqKNH-9Ep-fx6t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20" y="2852936"/>
            <a:ext cx="2556545" cy="282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5"/>
          <p:cNvSpPr>
            <a:spLocks noGrp="1"/>
          </p:cNvSpPr>
          <p:nvPr>
            <p:ph type="ctrTitle"/>
          </p:nvPr>
        </p:nvSpPr>
        <p:spPr>
          <a:xfrm>
            <a:off x="739936" y="1268760"/>
            <a:ext cx="8067216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GEBZE TEKNİK ÜNİVERSİTESİ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PAYDAŞ VE SWOT ANALİZİ ÇALIŞTAYI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5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052736"/>
            <a:ext cx="8928992" cy="564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3316" y="1124744"/>
            <a:ext cx="8353425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altLang="tr-TR" sz="3200" b="1" dirty="0" smtClean="0">
                <a:solidFill>
                  <a:srgbClr val="FF0000"/>
                </a:solidFill>
              </a:rPr>
              <a:t>PAYDAŞ ANALİZ FORMU ÖRNEĞİ</a:t>
            </a:r>
            <a:endParaRPr lang="tr-TR" altLang="tr-TR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844824"/>
            <a:ext cx="833755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0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>
          <a:xfrm>
            <a:off x="398381" y="1988840"/>
            <a:ext cx="8568952" cy="1470025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/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4000" b="1" dirty="0" smtClean="0">
                <a:solidFill>
                  <a:srgbClr val="FF0000"/>
                </a:solidFill>
              </a:rPr>
              <a:t>2.OTURUM</a:t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4000" b="1" dirty="0" smtClean="0">
                <a:solidFill>
                  <a:srgbClr val="FF0000"/>
                </a:solidFill>
              </a:rPr>
              <a:t>SWOT </a:t>
            </a:r>
            <a:r>
              <a:rPr lang="tr-TR" sz="4000" b="1" dirty="0" smtClean="0">
                <a:solidFill>
                  <a:srgbClr val="0070C0"/>
                </a:solidFill>
              </a:rPr>
              <a:t>(</a:t>
            </a:r>
            <a:r>
              <a:rPr lang="tr-TR" sz="4000" b="1" dirty="0" err="1" smtClean="0">
                <a:solidFill>
                  <a:srgbClr val="0070C0"/>
                </a:solidFill>
              </a:rPr>
              <a:t>Strenghts,Weaknesses,Opportunities</a:t>
            </a:r>
            <a:r>
              <a:rPr lang="tr-TR" sz="4000" b="1" dirty="0" smtClean="0">
                <a:solidFill>
                  <a:srgbClr val="0070C0"/>
                </a:solidFill>
              </a:rPr>
              <a:t>,</a:t>
            </a:r>
            <a:br>
              <a:rPr lang="tr-TR" sz="4000" b="1" dirty="0" smtClean="0">
                <a:solidFill>
                  <a:srgbClr val="0070C0"/>
                </a:solidFill>
              </a:rPr>
            </a:br>
            <a:r>
              <a:rPr lang="tr-TR" sz="4000" b="1" dirty="0" err="1" smtClean="0">
                <a:solidFill>
                  <a:srgbClr val="0070C0"/>
                </a:solidFill>
              </a:rPr>
              <a:t>Threats</a:t>
            </a:r>
            <a:r>
              <a:rPr lang="tr-TR" sz="4000" b="1" dirty="0" smtClean="0">
                <a:solidFill>
                  <a:srgbClr val="0070C0"/>
                </a:solidFill>
              </a:rPr>
              <a:t>)</a:t>
            </a:r>
            <a:br>
              <a:rPr lang="tr-TR" sz="4000" b="1" dirty="0" smtClean="0">
                <a:solidFill>
                  <a:srgbClr val="0070C0"/>
                </a:solidFill>
              </a:rPr>
            </a:br>
            <a:r>
              <a:rPr lang="tr-TR" sz="4000" b="1" dirty="0" smtClean="0">
                <a:solidFill>
                  <a:srgbClr val="FF0000"/>
                </a:solidFill>
              </a:rPr>
              <a:t>GZFT</a:t>
            </a:r>
            <a:br>
              <a:rPr lang="tr-TR" sz="4000" b="1" dirty="0" smtClean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0070C0"/>
                </a:solidFill>
              </a:rPr>
              <a:t>(</a:t>
            </a:r>
            <a:r>
              <a:rPr lang="tr-TR" sz="4000" b="1" dirty="0" err="1" smtClean="0">
                <a:solidFill>
                  <a:srgbClr val="0070C0"/>
                </a:solidFill>
              </a:rPr>
              <a:t>Güçlü,Zayıf,Fırsat</a:t>
            </a:r>
            <a:r>
              <a:rPr lang="tr-TR" sz="4000" b="1" dirty="0" smtClean="0">
                <a:solidFill>
                  <a:srgbClr val="0070C0"/>
                </a:solidFill>
              </a:rPr>
              <a:t> ve Tehditler)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https://encrypted-tbn3.gstatic.com/images?q=tbn:ANd9GcSx6aUvjNahBMpnkUX_hO5ByJsYkPeVlaZNrgAIxjeFNw-24Iu3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013176"/>
            <a:ext cx="1452167" cy="154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8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en-AU" altLang="tr-TR" sz="4000" b="1" dirty="0">
                <a:solidFill>
                  <a:srgbClr val="FF0000"/>
                </a:solidFill>
              </a:rPr>
              <a:t>GÜÇLÜ YÖNLERİN </a:t>
            </a:r>
            <a:r>
              <a:rPr lang="tr-TR" altLang="tr-TR" sz="4000" b="1" dirty="0">
                <a:solidFill>
                  <a:srgbClr val="FF0000"/>
                </a:solidFill>
              </a:rPr>
              <a:t>BELİRLENMESİ</a:t>
            </a:r>
            <a:endParaRPr lang="en-AU" altLang="tr-TR" sz="4000" dirty="0">
              <a:solidFill>
                <a:srgbClr val="FF00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780928"/>
            <a:ext cx="8784976" cy="2016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AU" altLang="tr-TR" sz="2800" dirty="0" err="1"/>
              <a:t>Üstünlükleriniz</a:t>
            </a:r>
            <a:r>
              <a:rPr lang="en-AU" altLang="tr-TR" sz="2800" dirty="0"/>
              <a:t> </a:t>
            </a:r>
            <a:r>
              <a:rPr lang="en-AU" altLang="tr-TR" sz="2800" dirty="0" err="1"/>
              <a:t>nelerdir</a:t>
            </a:r>
            <a:r>
              <a:rPr lang="en-AU" altLang="tr-TR" sz="2800" dirty="0"/>
              <a:t> ?</a:t>
            </a:r>
          </a:p>
          <a:p>
            <a:pPr>
              <a:lnSpc>
                <a:spcPct val="90000"/>
              </a:lnSpc>
            </a:pPr>
            <a:r>
              <a:rPr lang="en-AU" altLang="tr-TR" sz="2800" dirty="0" err="1"/>
              <a:t>Neleri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iyi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yaparsınız</a:t>
            </a:r>
            <a:r>
              <a:rPr lang="en-AU" altLang="tr-TR" sz="2800" dirty="0"/>
              <a:t> ?</a:t>
            </a:r>
          </a:p>
          <a:p>
            <a:pPr>
              <a:lnSpc>
                <a:spcPct val="90000"/>
              </a:lnSpc>
            </a:pPr>
            <a:r>
              <a:rPr lang="en-AU" altLang="tr-TR" sz="2800" dirty="0" err="1"/>
              <a:t>Başkaları</a:t>
            </a:r>
            <a:r>
              <a:rPr lang="en-AU" altLang="tr-TR" sz="2800" dirty="0"/>
              <a:t>, </a:t>
            </a:r>
            <a:r>
              <a:rPr lang="en-AU" altLang="tr-TR" sz="2800" dirty="0" err="1"/>
              <a:t>güçlü</a:t>
            </a:r>
            <a:r>
              <a:rPr lang="en-AU" altLang="tr-TR" sz="2800" dirty="0"/>
              <a:t> </a:t>
            </a:r>
            <a:r>
              <a:rPr lang="en-AU" altLang="tr-TR" sz="2800" dirty="0" err="1"/>
              <a:t>yanlarınız</a:t>
            </a:r>
            <a:r>
              <a:rPr lang="en-AU" altLang="tr-TR" sz="2800" dirty="0"/>
              <a:t> </a:t>
            </a:r>
            <a:r>
              <a:rPr lang="en-AU" altLang="tr-TR" sz="2800" dirty="0" err="1"/>
              <a:t>olarak</a:t>
            </a:r>
            <a:r>
              <a:rPr lang="en-AU" altLang="tr-TR" sz="2800" dirty="0"/>
              <a:t> </a:t>
            </a:r>
            <a:r>
              <a:rPr lang="en-AU" altLang="tr-TR" sz="2800" dirty="0" err="1"/>
              <a:t>neleri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görmekteler</a:t>
            </a:r>
            <a:r>
              <a:rPr lang="en-AU" altLang="tr-TR" sz="2800" dirty="0"/>
              <a:t> </a:t>
            </a:r>
            <a:r>
              <a:rPr lang="en-AU" altLang="tr-TR" sz="2800" dirty="0" smtClean="0"/>
              <a:t>?</a:t>
            </a:r>
            <a:endParaRPr lang="en-AU" altLang="tr-TR" sz="2800" dirty="0"/>
          </a:p>
        </p:txBody>
      </p:sp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3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875265" cy="982663"/>
          </a:xfrm>
        </p:spPr>
        <p:txBody>
          <a:bodyPr>
            <a:normAutofit/>
          </a:bodyPr>
          <a:lstStyle/>
          <a:p>
            <a:r>
              <a:rPr lang="en-AU" altLang="tr-TR" sz="4000" b="1" dirty="0">
                <a:solidFill>
                  <a:srgbClr val="FF0000"/>
                </a:solidFill>
              </a:rPr>
              <a:t>ZAYIF YÖNLERİN </a:t>
            </a:r>
            <a:r>
              <a:rPr lang="tr-TR" altLang="tr-TR" sz="4000" b="1" dirty="0">
                <a:solidFill>
                  <a:srgbClr val="FF0000"/>
                </a:solidFill>
              </a:rPr>
              <a:t>BELİRLENMESİ</a:t>
            </a:r>
            <a:endParaRPr lang="en-AU" altLang="tr-TR" sz="4000" dirty="0">
              <a:solidFill>
                <a:srgbClr val="FF0000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86" y="2348880"/>
            <a:ext cx="8716802" cy="411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AU" altLang="tr-TR" sz="2800" dirty="0" err="1"/>
              <a:t>Neleri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kötü</a:t>
            </a:r>
            <a:r>
              <a:rPr lang="en-AU" altLang="tr-TR" sz="2800" dirty="0"/>
              <a:t> </a:t>
            </a:r>
            <a:r>
              <a:rPr lang="en-AU" altLang="tr-TR" sz="2800" dirty="0" err="1"/>
              <a:t>yapmaktasınız</a:t>
            </a:r>
            <a:r>
              <a:rPr lang="en-AU" altLang="tr-TR" sz="2800" dirty="0"/>
              <a:t> ?</a:t>
            </a:r>
          </a:p>
          <a:p>
            <a:r>
              <a:rPr lang="en-AU" altLang="tr-TR" sz="2800" dirty="0" err="1"/>
              <a:t>Neleri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iyileştirmeye</a:t>
            </a:r>
            <a:r>
              <a:rPr lang="en-AU" altLang="tr-TR" sz="2800" dirty="0"/>
              <a:t> </a:t>
            </a:r>
            <a:r>
              <a:rPr lang="en-AU" altLang="tr-TR" sz="2800" dirty="0" err="1"/>
              <a:t>gereksiniminiz</a:t>
            </a:r>
            <a:r>
              <a:rPr lang="en-AU" altLang="tr-TR" sz="2800" dirty="0"/>
              <a:t> </a:t>
            </a:r>
            <a:r>
              <a:rPr lang="en-AU" altLang="tr-TR" sz="2800" dirty="0" err="1"/>
              <a:t>var</a:t>
            </a:r>
            <a:r>
              <a:rPr lang="en-AU" altLang="tr-TR" sz="2800" dirty="0"/>
              <a:t> ?</a:t>
            </a:r>
          </a:p>
          <a:p>
            <a:r>
              <a:rPr lang="en-AU" altLang="tr-TR" sz="2800" dirty="0" err="1"/>
              <a:t>Başkaları</a:t>
            </a:r>
            <a:r>
              <a:rPr lang="en-AU" altLang="tr-TR" sz="2800" dirty="0"/>
              <a:t> hangi </a:t>
            </a:r>
            <a:r>
              <a:rPr lang="en-AU" altLang="tr-TR" sz="2800" dirty="0" err="1"/>
              <a:t>konularda</a:t>
            </a:r>
            <a:r>
              <a:rPr lang="en-AU" altLang="tr-TR" sz="2800" dirty="0"/>
              <a:t> </a:t>
            </a:r>
            <a:r>
              <a:rPr lang="en-AU" altLang="tr-TR" sz="2800" dirty="0" err="1"/>
              <a:t>sizden</a:t>
            </a:r>
            <a:r>
              <a:rPr lang="en-AU" altLang="tr-TR" sz="2800" dirty="0"/>
              <a:t> </a:t>
            </a:r>
            <a:r>
              <a:rPr lang="en-AU" altLang="tr-TR" sz="2800" dirty="0" err="1"/>
              <a:t>daha</a:t>
            </a:r>
            <a:r>
              <a:rPr lang="en-AU" altLang="tr-TR" sz="2800" dirty="0"/>
              <a:t> </a:t>
            </a:r>
            <a:r>
              <a:rPr lang="en-AU" altLang="tr-TR" sz="2800" dirty="0" err="1"/>
              <a:t>iyidirler</a:t>
            </a:r>
            <a:r>
              <a:rPr lang="en-AU" altLang="tr-TR" sz="2800" dirty="0"/>
              <a:t> ?</a:t>
            </a:r>
          </a:p>
          <a:p>
            <a:r>
              <a:rPr lang="en-AU" altLang="tr-TR" sz="2800" dirty="0" err="1"/>
              <a:t>Başkalarının</a:t>
            </a:r>
            <a:r>
              <a:rPr lang="en-AU" altLang="tr-TR" sz="2800" dirty="0"/>
              <a:t> </a:t>
            </a:r>
            <a:r>
              <a:rPr lang="en-AU" altLang="tr-TR" sz="2800" dirty="0" err="1"/>
              <a:t>gözüyle</a:t>
            </a:r>
            <a:r>
              <a:rPr lang="en-AU" altLang="tr-TR" sz="2800" dirty="0"/>
              <a:t> ne </a:t>
            </a:r>
            <a:r>
              <a:rPr lang="en-AU" altLang="tr-TR" sz="2800" dirty="0" err="1"/>
              <a:t>gibi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zayıflıklarınız</a:t>
            </a:r>
            <a:r>
              <a:rPr lang="en-AU" altLang="tr-TR" sz="2800" dirty="0"/>
              <a:t> </a:t>
            </a:r>
            <a:r>
              <a:rPr lang="en-AU" altLang="tr-TR" sz="2800" dirty="0" err="1"/>
              <a:t>ortaya</a:t>
            </a:r>
            <a:r>
              <a:rPr lang="en-AU" altLang="tr-TR" sz="2800" dirty="0"/>
              <a:t> </a:t>
            </a:r>
            <a:r>
              <a:rPr lang="en-AU" altLang="tr-TR" sz="2800" dirty="0" err="1"/>
              <a:t>çıkmakta</a:t>
            </a:r>
            <a:r>
              <a:rPr lang="en-AU" altLang="tr-TR" sz="2800" dirty="0"/>
              <a:t> </a:t>
            </a:r>
            <a:r>
              <a:rPr lang="en-AU" altLang="tr-TR" sz="2800" dirty="0" smtClean="0"/>
              <a:t>?</a:t>
            </a:r>
            <a:endParaRPr lang="tr-TR" altLang="tr-TR" sz="2800" dirty="0" smtClean="0"/>
          </a:p>
          <a:p>
            <a:r>
              <a:rPr lang="en-AU" altLang="tr-TR" sz="2800" dirty="0" err="1"/>
              <a:t>Finansal</a:t>
            </a:r>
            <a:r>
              <a:rPr lang="en-AU" altLang="tr-TR" sz="2800" dirty="0"/>
              <a:t> </a:t>
            </a:r>
            <a:r>
              <a:rPr lang="en-AU" altLang="tr-TR" sz="2800" dirty="0" err="1"/>
              <a:t>sorunlarınız</a:t>
            </a:r>
            <a:r>
              <a:rPr lang="en-AU" altLang="tr-TR" sz="2800" dirty="0"/>
              <a:t> </a:t>
            </a:r>
            <a:r>
              <a:rPr lang="en-AU" altLang="tr-TR" sz="2800" dirty="0" err="1"/>
              <a:t>var</a:t>
            </a:r>
            <a:r>
              <a:rPr lang="en-AU" altLang="tr-TR" sz="2800" dirty="0"/>
              <a:t> </a:t>
            </a:r>
            <a:r>
              <a:rPr lang="en-AU" altLang="tr-TR" sz="2800" dirty="0" err="1"/>
              <a:t>mı</a:t>
            </a:r>
            <a:r>
              <a:rPr lang="en-AU" altLang="tr-TR" sz="2800" dirty="0"/>
              <a:t> ?</a:t>
            </a:r>
            <a:endParaRPr lang="tr-TR" altLang="tr-TR" sz="2800" dirty="0"/>
          </a:p>
          <a:p>
            <a:r>
              <a:rPr lang="tr-TR" altLang="tr-TR" sz="2800" dirty="0" err="1" smtClean="0"/>
              <a:t>Organizasyonel</a:t>
            </a:r>
            <a:r>
              <a:rPr lang="tr-TR" altLang="tr-TR" sz="2800" dirty="0" smtClean="0"/>
              <a:t> </a:t>
            </a:r>
            <a:r>
              <a:rPr lang="tr-TR" altLang="tr-TR" sz="2800" dirty="0"/>
              <a:t>zayıf </a:t>
            </a:r>
            <a:r>
              <a:rPr lang="tr-TR" altLang="tr-TR" sz="2800" dirty="0" smtClean="0"/>
              <a:t>noktalarınız var mı?</a:t>
            </a:r>
            <a:endParaRPr lang="en-AU" altLang="tr-TR" sz="2800" dirty="0"/>
          </a:p>
        </p:txBody>
      </p:sp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3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en-AU" altLang="tr-TR" sz="4000" b="1" dirty="0">
                <a:solidFill>
                  <a:srgbClr val="FF0000"/>
                </a:solidFill>
              </a:rPr>
              <a:t>FIRSATLAR</a:t>
            </a:r>
            <a:endParaRPr lang="en-AU" altLang="tr-TR" sz="4000" dirty="0">
              <a:solidFill>
                <a:srgbClr val="FF0000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8149" y="1988840"/>
            <a:ext cx="8749480" cy="46805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AU" altLang="tr-TR" sz="2800" dirty="0" err="1"/>
              <a:t>Önünüzde</a:t>
            </a:r>
            <a:r>
              <a:rPr lang="en-AU" altLang="tr-TR" sz="2800" dirty="0"/>
              <a:t> </a:t>
            </a:r>
            <a:r>
              <a:rPr lang="en-AU" altLang="tr-TR" sz="2800" dirty="0" err="1"/>
              <a:t>duran</a:t>
            </a:r>
            <a:r>
              <a:rPr lang="en-AU" altLang="tr-TR" sz="2800" dirty="0"/>
              <a:t> </a:t>
            </a:r>
            <a:r>
              <a:rPr lang="en-AU" altLang="tr-TR" sz="2800" dirty="0" err="1"/>
              <a:t>fırsatlar</a:t>
            </a:r>
            <a:r>
              <a:rPr lang="en-AU" altLang="tr-TR" sz="2800" dirty="0"/>
              <a:t> </a:t>
            </a:r>
            <a:r>
              <a:rPr lang="en-AU" altLang="tr-TR" sz="2800" dirty="0" err="1"/>
              <a:t>nelerdir</a:t>
            </a:r>
            <a:r>
              <a:rPr lang="en-AU" altLang="tr-TR" sz="2800" dirty="0"/>
              <a:t> ?</a:t>
            </a:r>
          </a:p>
          <a:p>
            <a:pPr>
              <a:lnSpc>
                <a:spcPct val="90000"/>
              </a:lnSpc>
            </a:pPr>
            <a:r>
              <a:rPr lang="en-AU" altLang="tr-TR" sz="2800" dirty="0" err="1"/>
              <a:t>Çevrede</a:t>
            </a:r>
            <a:r>
              <a:rPr lang="en-AU" altLang="tr-TR" sz="2800" dirty="0"/>
              <a:t> ne </a:t>
            </a:r>
            <a:r>
              <a:rPr lang="en-AU" altLang="tr-TR" sz="2800" dirty="0" err="1"/>
              <a:t>gibi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ilginç</a:t>
            </a:r>
            <a:r>
              <a:rPr lang="en-AU" altLang="tr-TR" sz="2800" dirty="0"/>
              <a:t> </a:t>
            </a:r>
            <a:r>
              <a:rPr lang="en-AU" altLang="tr-TR" sz="2800" dirty="0" err="1"/>
              <a:t>gelişmeler</a:t>
            </a:r>
            <a:r>
              <a:rPr lang="en-AU" altLang="tr-TR" sz="2800" dirty="0"/>
              <a:t> </a:t>
            </a:r>
            <a:r>
              <a:rPr lang="en-AU" altLang="tr-TR" sz="2800" dirty="0" err="1"/>
              <a:t>yaşanmakta</a:t>
            </a:r>
            <a:r>
              <a:rPr lang="en-AU" altLang="tr-TR" sz="2800" dirty="0"/>
              <a:t> </a:t>
            </a:r>
            <a:r>
              <a:rPr lang="en-AU" altLang="tr-TR" sz="2800" dirty="0" smtClean="0"/>
              <a:t>?</a:t>
            </a:r>
            <a:r>
              <a:rPr lang="tr-TR" altLang="tr-TR" sz="2800" dirty="0" smtClean="0"/>
              <a:t>Bunlar fırsata dönüştürülebilir nitelikte mi?</a:t>
            </a:r>
            <a:endParaRPr lang="en-AU" altLang="tr-T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AU" altLang="tr-TR" sz="2800" b="1" u="sng" dirty="0" err="1">
                <a:solidFill>
                  <a:srgbClr val="FF0000"/>
                </a:solidFill>
              </a:rPr>
              <a:t>Fırsat</a:t>
            </a:r>
            <a:r>
              <a:rPr lang="en-AU" altLang="tr-TR" sz="2800" b="1" u="sng" dirty="0">
                <a:solidFill>
                  <a:srgbClr val="FF0000"/>
                </a:solidFill>
              </a:rPr>
              <a:t> </a:t>
            </a:r>
            <a:r>
              <a:rPr lang="en-AU" altLang="tr-TR" sz="2800" b="1" u="sng" dirty="0" err="1">
                <a:solidFill>
                  <a:srgbClr val="FF0000"/>
                </a:solidFill>
              </a:rPr>
              <a:t>Yaratan</a:t>
            </a:r>
            <a:r>
              <a:rPr lang="en-AU" altLang="tr-TR" sz="2800" b="1" u="sng" dirty="0">
                <a:solidFill>
                  <a:srgbClr val="FF0000"/>
                </a:solidFill>
              </a:rPr>
              <a:t> </a:t>
            </a:r>
            <a:r>
              <a:rPr lang="en-AU" altLang="tr-TR" sz="2800" b="1" u="sng" dirty="0" err="1">
                <a:solidFill>
                  <a:srgbClr val="FF0000"/>
                </a:solidFill>
              </a:rPr>
              <a:t>Kaynaklar</a:t>
            </a:r>
            <a:r>
              <a:rPr lang="en-AU" altLang="tr-TR" sz="2800" b="1" u="sng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AU" altLang="tr-TR" sz="2800" dirty="0" err="1"/>
              <a:t>Teknoloji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ve</a:t>
            </a:r>
            <a:r>
              <a:rPr lang="en-AU" altLang="tr-TR" sz="2800" dirty="0"/>
              <a:t> </a:t>
            </a:r>
            <a:r>
              <a:rPr lang="tr-TR" altLang="tr-TR" sz="2800" dirty="0"/>
              <a:t>sektörde</a:t>
            </a:r>
            <a:r>
              <a:rPr lang="en-AU" altLang="tr-TR" sz="2800" dirty="0"/>
              <a:t> </a:t>
            </a:r>
            <a:r>
              <a:rPr lang="en-AU" altLang="tr-TR" sz="2800" dirty="0" err="1"/>
              <a:t>oluşan</a:t>
            </a:r>
            <a:r>
              <a:rPr lang="en-AU" altLang="tr-TR" sz="2800" dirty="0"/>
              <a:t> </a:t>
            </a:r>
            <a:r>
              <a:rPr lang="en-AU" altLang="tr-TR" sz="2800" dirty="0" err="1"/>
              <a:t>değişimler</a:t>
            </a:r>
            <a:endParaRPr lang="en-AU" altLang="tr-TR" sz="2800" dirty="0"/>
          </a:p>
          <a:p>
            <a:pPr>
              <a:lnSpc>
                <a:spcPct val="90000"/>
              </a:lnSpc>
            </a:pPr>
            <a:r>
              <a:rPr lang="en-AU" altLang="tr-TR" sz="2800" dirty="0" err="1"/>
              <a:t>Hükümet</a:t>
            </a:r>
            <a:r>
              <a:rPr lang="en-AU" altLang="tr-TR" sz="2800" dirty="0"/>
              <a:t> </a:t>
            </a:r>
            <a:r>
              <a:rPr lang="en-AU" altLang="tr-TR" sz="2800" dirty="0" err="1"/>
              <a:t>politikalarındaki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değişiklikler</a:t>
            </a:r>
            <a:endParaRPr lang="en-AU" altLang="tr-TR" sz="2800" dirty="0"/>
          </a:p>
          <a:p>
            <a:pPr>
              <a:lnSpc>
                <a:spcPct val="90000"/>
              </a:lnSpc>
            </a:pPr>
            <a:r>
              <a:rPr lang="en-AU" altLang="tr-TR" sz="2800" dirty="0" err="1"/>
              <a:t>Sosyo-kültürel</a:t>
            </a:r>
            <a:r>
              <a:rPr lang="en-AU" altLang="tr-TR" sz="2800" dirty="0"/>
              <a:t> </a:t>
            </a:r>
            <a:r>
              <a:rPr lang="en-AU" altLang="tr-TR" sz="2800" dirty="0" err="1"/>
              <a:t>yapıdaki</a:t>
            </a:r>
            <a:r>
              <a:rPr lang="en-AU" altLang="tr-TR" sz="2800" dirty="0"/>
              <a:t> </a:t>
            </a:r>
            <a:r>
              <a:rPr lang="en-AU" altLang="tr-TR" sz="2800" dirty="0" err="1"/>
              <a:t>değişimler</a:t>
            </a:r>
            <a:endParaRPr lang="en-AU" altLang="tr-TR" sz="2800" dirty="0"/>
          </a:p>
          <a:p>
            <a:pPr>
              <a:lnSpc>
                <a:spcPct val="90000"/>
              </a:lnSpc>
            </a:pPr>
            <a:r>
              <a:rPr lang="en-AU" altLang="tr-TR" sz="2800" dirty="0" err="1"/>
              <a:t>Yerel</a:t>
            </a:r>
            <a:r>
              <a:rPr lang="en-AU" altLang="tr-TR" sz="2800" dirty="0"/>
              <a:t> </a:t>
            </a:r>
            <a:r>
              <a:rPr lang="en-AU" altLang="tr-TR" sz="2800" dirty="0" err="1" smtClean="0"/>
              <a:t>olaylar</a:t>
            </a:r>
            <a:endParaRPr lang="tr-TR" altLang="tr-TR" sz="2800" dirty="0"/>
          </a:p>
        </p:txBody>
      </p:sp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568952" cy="1143000"/>
          </a:xfrm>
        </p:spPr>
        <p:txBody>
          <a:bodyPr>
            <a:normAutofit/>
          </a:bodyPr>
          <a:lstStyle/>
          <a:p>
            <a:r>
              <a:rPr lang="en-AU" altLang="tr-TR" sz="4000" b="1" dirty="0">
                <a:solidFill>
                  <a:srgbClr val="FF0000"/>
                </a:solidFill>
              </a:rPr>
              <a:t>TEHDİTLER</a:t>
            </a:r>
            <a:endParaRPr lang="en-AU" altLang="tr-TR" sz="4000" dirty="0">
              <a:solidFill>
                <a:srgbClr val="FF00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12" y="1844824"/>
            <a:ext cx="9036496" cy="47815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AU" altLang="tr-TR" sz="2600" dirty="0"/>
              <a:t>Ne </a:t>
            </a:r>
            <a:r>
              <a:rPr lang="en-AU" altLang="tr-TR" sz="2600" dirty="0" err="1"/>
              <a:t>gibi</a:t>
            </a:r>
            <a:r>
              <a:rPr lang="en-AU" altLang="tr-TR" sz="2600" dirty="0"/>
              <a:t> </a:t>
            </a:r>
            <a:r>
              <a:rPr lang="en-AU" altLang="tr-TR" sz="2600" dirty="0" err="1"/>
              <a:t>engellerle</a:t>
            </a:r>
            <a:r>
              <a:rPr lang="en-AU" altLang="tr-TR" sz="2600" dirty="0"/>
              <a:t> </a:t>
            </a:r>
            <a:r>
              <a:rPr lang="en-AU" altLang="tr-TR" sz="2600" dirty="0" err="1"/>
              <a:t>karşılaşmaktasınız</a:t>
            </a:r>
            <a:r>
              <a:rPr lang="en-AU" altLang="tr-TR" sz="2600" dirty="0"/>
              <a:t> ?</a:t>
            </a:r>
          </a:p>
          <a:p>
            <a:r>
              <a:rPr lang="tr-TR" altLang="tr-TR" sz="2600" dirty="0"/>
              <a:t>Diğer </a:t>
            </a:r>
            <a:r>
              <a:rPr lang="tr-TR" altLang="tr-TR" sz="2600" dirty="0" smtClean="0"/>
              <a:t>üniversitelerde de aynı engeller mevcut mu </a:t>
            </a:r>
            <a:r>
              <a:rPr lang="en-AU" altLang="tr-TR" sz="2600" dirty="0" smtClean="0"/>
              <a:t> </a:t>
            </a:r>
            <a:r>
              <a:rPr lang="tr-TR" altLang="tr-TR" sz="2600" dirty="0" smtClean="0"/>
              <a:t>onlar bu durumda </a:t>
            </a:r>
            <a:r>
              <a:rPr lang="en-AU" altLang="tr-TR" sz="2600" dirty="0" smtClean="0"/>
              <a:t>ne </a:t>
            </a:r>
            <a:r>
              <a:rPr lang="en-AU" altLang="tr-TR" sz="2600" dirty="0" err="1"/>
              <a:t>yapmaktalar</a:t>
            </a:r>
            <a:r>
              <a:rPr lang="en-AU" altLang="tr-TR" sz="2600" dirty="0"/>
              <a:t> ?</a:t>
            </a:r>
          </a:p>
          <a:p>
            <a:r>
              <a:rPr lang="en-AU" altLang="tr-TR" sz="2600" dirty="0" err="1" smtClean="0"/>
              <a:t>Değişen</a:t>
            </a:r>
            <a:r>
              <a:rPr lang="en-AU" altLang="tr-TR" sz="2600" dirty="0" smtClean="0"/>
              <a:t> </a:t>
            </a:r>
            <a:r>
              <a:rPr lang="en-AU" altLang="tr-TR" sz="2600" dirty="0" err="1"/>
              <a:t>teknoloji</a:t>
            </a:r>
            <a:r>
              <a:rPr lang="en-AU" altLang="tr-TR" sz="2600" dirty="0"/>
              <a:t> </a:t>
            </a:r>
            <a:r>
              <a:rPr lang="en-AU" altLang="tr-TR" sz="2600" dirty="0" err="1"/>
              <a:t>konumunuzu</a:t>
            </a:r>
            <a:r>
              <a:rPr lang="en-AU" altLang="tr-TR" sz="2600" dirty="0"/>
              <a:t> </a:t>
            </a:r>
            <a:r>
              <a:rPr lang="en-AU" altLang="tr-TR" sz="2600" dirty="0" err="1"/>
              <a:t>tehdit</a:t>
            </a:r>
            <a:r>
              <a:rPr lang="en-AU" altLang="tr-TR" sz="2600" dirty="0"/>
              <a:t> </a:t>
            </a:r>
            <a:r>
              <a:rPr lang="en-AU" altLang="tr-TR" sz="2600" dirty="0" err="1"/>
              <a:t>ediyor</a:t>
            </a:r>
            <a:r>
              <a:rPr lang="en-AU" altLang="tr-TR" sz="2600" dirty="0"/>
              <a:t> mu</a:t>
            </a:r>
            <a:r>
              <a:rPr lang="en-AU" altLang="tr-TR" sz="2600" dirty="0" smtClean="0"/>
              <a:t>?</a:t>
            </a:r>
            <a:endParaRPr lang="en-AU" altLang="tr-TR" sz="2600" dirty="0"/>
          </a:p>
        </p:txBody>
      </p:sp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6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86" y="1772816"/>
            <a:ext cx="8572786" cy="26139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altLang="tr-TR" sz="2800" b="1" u="sng" smtClean="0"/>
              <a:t>Swot Analizi yapılırken;</a:t>
            </a:r>
            <a:endParaRPr lang="tr-TR" altLang="tr-TR" sz="2800" b="1" smtClean="0"/>
          </a:p>
          <a:p>
            <a:pPr algn="ctr" eaLnBrk="1" hangingPunct="1">
              <a:defRPr/>
            </a:pPr>
            <a:r>
              <a:rPr lang="tr-TR" altLang="tr-TR" sz="2800" b="1" smtClean="0"/>
              <a:t>anket uygulaması,</a:t>
            </a:r>
          </a:p>
          <a:p>
            <a:pPr algn="ctr" eaLnBrk="1" hangingPunct="1">
              <a:defRPr/>
            </a:pPr>
            <a:r>
              <a:rPr lang="tr-TR" altLang="tr-TR" sz="2800" b="1" smtClean="0"/>
              <a:t>atölye çalışması,</a:t>
            </a:r>
          </a:p>
          <a:p>
            <a:pPr algn="ctr" eaLnBrk="1" hangingPunct="1">
              <a:defRPr/>
            </a:pPr>
            <a:r>
              <a:rPr lang="tr-TR" altLang="tr-TR" sz="2800" b="1" smtClean="0"/>
              <a:t>toplantı 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tr-TR" altLang="tr-TR" sz="2800" b="1" smtClean="0"/>
              <a:t>gibi yöntemlerden biri veya bir kaçından faydalanılabilir.</a:t>
            </a:r>
            <a:endParaRPr lang="tr-TR" altLang="tr-TR" sz="2800" b="1" dirty="0" smtClean="0"/>
          </a:p>
        </p:txBody>
      </p:sp>
      <p:pic>
        <p:nvPicPr>
          <p:cNvPr id="388100" name="Picture 4" descr="MCj0233029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1880" y="4653136"/>
            <a:ext cx="2003704" cy="2037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Başlık 5"/>
          <p:cNvSpPr txBox="1">
            <a:spLocks/>
          </p:cNvSpPr>
          <p:nvPr/>
        </p:nvSpPr>
        <p:spPr>
          <a:xfrm>
            <a:off x="813741" y="836712"/>
            <a:ext cx="7772400" cy="1109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SWOT (GZFT) Analizi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C5D25C-E129-494B-8764-F5E0CF6A6B1C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  <p:pic>
        <p:nvPicPr>
          <p:cNvPr id="8" name="Resim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88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>
          <a:xfrm>
            <a:off x="755576" y="969846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SWOT (GZFT) Analizi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251549"/>
              </p:ext>
            </p:extLst>
          </p:nvPr>
        </p:nvGraphicFramePr>
        <p:xfrm>
          <a:off x="467544" y="2204864"/>
          <a:ext cx="7990657" cy="4320479"/>
        </p:xfrm>
        <a:graphic>
          <a:graphicData uri="http://schemas.openxmlformats.org/drawingml/2006/table">
            <a:tbl>
              <a:tblPr/>
              <a:tblGrid>
                <a:gridCol w="1774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1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3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Kuruluş İçi Analiz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G</a:t>
                      </a:r>
                      <a:r>
                        <a:rPr kumimoji="1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üçlü Yönler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Z</a:t>
                      </a:r>
                      <a:r>
                        <a:rPr kumimoji="1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ayıf Yönler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Çevresel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Analiz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altLang="tr-T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F</a:t>
                      </a:r>
                      <a:r>
                        <a:rPr kumimoji="1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ırsatlar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tr-TR" altLang="tr-T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T</a:t>
                      </a:r>
                      <a:r>
                        <a:rPr kumimoji="1" lang="tr-TR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</a:rPr>
                        <a:t>ehditler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5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84975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50364" y="122317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</a:rPr>
              <a:t>ÖRNEK:İSTANBUL ŞEHRİ</a:t>
            </a:r>
            <a:endParaRPr lang="tr-TR" sz="2800" b="1" dirty="0">
              <a:solidFill>
                <a:srgbClr val="0070C0"/>
              </a:solidFill>
            </a:endParaRPr>
          </a:p>
        </p:txBody>
      </p:sp>
      <p:pic>
        <p:nvPicPr>
          <p:cNvPr id="6" name="Resi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4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2232248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1.OTURUM</a:t>
            </a:r>
            <a:br>
              <a:rPr lang="tr-TR" sz="4800" b="1" dirty="0" smtClean="0">
                <a:solidFill>
                  <a:srgbClr val="FF0000"/>
                </a:solidFill>
              </a:rPr>
            </a:br>
            <a:r>
              <a:rPr lang="tr-TR" sz="4800" b="1" dirty="0" smtClean="0">
                <a:solidFill>
                  <a:srgbClr val="FF0000"/>
                </a:solidFill>
              </a:rPr>
              <a:t>İç ve Dış Paydaş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7" name="Picture 10" descr="https://encrypted-tbn0.gstatic.com/images?q=tbn:ANd9GcRUepvzSeJdC8tw6yzMoKJOz8gMhDA3q01OBlnf6ewDJCfxda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3906433" cy="282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61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086810" y="31409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rgbClr val="00B050"/>
                </a:solidFill>
              </a:rPr>
              <a:t>T</a:t>
            </a:r>
            <a:r>
              <a:rPr lang="tr-TR" sz="4000" b="1" dirty="0" smtClean="0">
                <a:solidFill>
                  <a:srgbClr val="FF0000"/>
                </a:solidFill>
              </a:rPr>
              <a:t>E</a:t>
            </a:r>
            <a:r>
              <a:rPr lang="tr-TR" sz="4000" b="1" dirty="0" smtClean="0">
                <a:solidFill>
                  <a:schemeClr val="tx2"/>
                </a:solidFill>
              </a:rPr>
              <a:t>Ş</a:t>
            </a:r>
            <a:r>
              <a:rPr lang="tr-TR" sz="4000" b="1" dirty="0" smtClean="0">
                <a:solidFill>
                  <a:srgbClr val="00B050"/>
                </a:solidFill>
              </a:rPr>
              <a:t>E</a:t>
            </a:r>
            <a:r>
              <a:rPr lang="tr-TR" sz="4000" b="1" dirty="0" smtClean="0">
                <a:solidFill>
                  <a:srgbClr val="FF0000"/>
                </a:solidFill>
              </a:rPr>
              <a:t>K</a:t>
            </a:r>
            <a:r>
              <a:rPr lang="tr-TR" sz="4000" b="1" dirty="0" smtClean="0">
                <a:solidFill>
                  <a:schemeClr val="tx2"/>
                </a:solidFill>
              </a:rPr>
              <a:t>K</a:t>
            </a:r>
            <a:r>
              <a:rPr lang="tr-TR" sz="4000" b="1" dirty="0" smtClean="0">
                <a:solidFill>
                  <a:srgbClr val="00B050"/>
                </a:solidFill>
              </a:rPr>
              <a:t>Ü</a:t>
            </a:r>
            <a:r>
              <a:rPr lang="tr-TR" sz="4000" b="1" dirty="0" smtClean="0">
                <a:solidFill>
                  <a:srgbClr val="FF0000"/>
                </a:solidFill>
              </a:rPr>
              <a:t>R</a:t>
            </a:r>
            <a:r>
              <a:rPr lang="tr-TR" sz="4000" b="1" dirty="0" smtClean="0">
                <a:solidFill>
                  <a:srgbClr val="00B050"/>
                </a:solidFill>
              </a:rPr>
              <a:t> </a:t>
            </a:r>
            <a:r>
              <a:rPr lang="tr-TR" sz="4000" b="1" dirty="0" smtClean="0">
                <a:solidFill>
                  <a:srgbClr val="0070C0"/>
                </a:solidFill>
              </a:rPr>
              <a:t>E</a:t>
            </a:r>
            <a:r>
              <a:rPr lang="tr-TR" sz="4000" b="1" dirty="0" smtClean="0">
                <a:solidFill>
                  <a:srgbClr val="00B050"/>
                </a:solidFill>
              </a:rPr>
              <a:t>D</a:t>
            </a:r>
            <a:r>
              <a:rPr lang="tr-TR" sz="4000" b="1" dirty="0" smtClean="0">
                <a:solidFill>
                  <a:srgbClr val="FF0000"/>
                </a:solidFill>
              </a:rPr>
              <a:t>E</a:t>
            </a:r>
            <a:r>
              <a:rPr lang="tr-TR" sz="4000" b="1" dirty="0" smtClean="0">
                <a:solidFill>
                  <a:srgbClr val="0070C0"/>
                </a:solidFill>
              </a:rPr>
              <a:t>R</a:t>
            </a:r>
            <a:r>
              <a:rPr lang="tr-TR" sz="4000" b="1" dirty="0" smtClean="0">
                <a:solidFill>
                  <a:srgbClr val="00B050"/>
                </a:solidFill>
              </a:rPr>
              <a:t>İ</a:t>
            </a:r>
            <a:r>
              <a:rPr lang="tr-TR" sz="4000" b="1" dirty="0" smtClean="0">
                <a:solidFill>
                  <a:srgbClr val="FF0000"/>
                </a:solidFill>
              </a:rPr>
              <a:t>M</a:t>
            </a:r>
            <a:r>
              <a:rPr lang="tr-TR" sz="40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tr-TR" sz="4000" b="1" dirty="0">
              <a:solidFill>
                <a:srgbClr val="0070C0"/>
              </a:solidFill>
            </a:endParaRPr>
          </a:p>
        </p:txBody>
      </p:sp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6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0833" y="1124744"/>
            <a:ext cx="8439113" cy="56140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b="1" dirty="0" smtClean="0">
                <a:solidFill>
                  <a:srgbClr val="FF0000"/>
                </a:solidFill>
              </a:rPr>
              <a:t>PAYDAŞLAR KİMLERDİR?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3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47685" y="1737380"/>
            <a:ext cx="8572786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Kurumun </a:t>
            </a:r>
            <a:r>
              <a:rPr lang="tr-TR" sz="2800" dirty="0"/>
              <a:t>faaliyetleri/hizmetleri ile ilgisi olanlar kimlerdir?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 Kurumun </a:t>
            </a:r>
            <a:r>
              <a:rPr lang="tr-TR" sz="2800" dirty="0"/>
              <a:t>faaliyetlerini/hizmetlerini yönlendirenler kimlerdir?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 Kurumun faaliyetlerini/hizmetlerini </a:t>
            </a:r>
            <a:r>
              <a:rPr lang="tr-TR" sz="2800" dirty="0"/>
              <a:t>kullananlar kimlerdir?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 Kurumun </a:t>
            </a:r>
            <a:r>
              <a:rPr lang="tr-TR" sz="2800" dirty="0"/>
              <a:t>faaliyetlerinden/hizmetlerinden etkilenenler kimlerdir?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/>
              <a:t>Kurumun </a:t>
            </a:r>
            <a:r>
              <a:rPr lang="tr-TR" sz="2800" dirty="0"/>
              <a:t>faaliyetlerini/hizmetlerini etkileyenler kimlerdir?</a:t>
            </a:r>
          </a:p>
        </p:txBody>
      </p:sp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407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613792" y="98072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İÇ PAYDAŞ NEDİR?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58743" y="1772816"/>
            <a:ext cx="8496944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Kurumdan </a:t>
            </a:r>
            <a:r>
              <a:rPr lang="tr-TR" sz="2800" dirty="0">
                <a:solidFill>
                  <a:schemeClr val="tx1"/>
                </a:solidFill>
              </a:rPr>
              <a:t>etkilenen veya </a:t>
            </a:r>
            <a:r>
              <a:rPr lang="tr-TR" sz="2800" dirty="0" smtClean="0">
                <a:solidFill>
                  <a:schemeClr val="tx1"/>
                </a:solidFill>
              </a:rPr>
              <a:t>kurumu </a:t>
            </a:r>
            <a:r>
              <a:rPr lang="tr-TR" sz="2800" dirty="0">
                <a:solidFill>
                  <a:schemeClr val="tx1"/>
                </a:solidFill>
              </a:rPr>
              <a:t>etkileyen </a:t>
            </a:r>
            <a:r>
              <a:rPr lang="tr-TR" sz="2800" dirty="0" smtClean="0">
                <a:solidFill>
                  <a:schemeClr val="tx1"/>
                </a:solidFill>
              </a:rPr>
              <a:t>kurum </a:t>
            </a:r>
            <a:r>
              <a:rPr lang="tr-TR" sz="2800" dirty="0">
                <a:solidFill>
                  <a:schemeClr val="tx1"/>
                </a:solidFill>
              </a:rPr>
              <a:t>içindeki kişi, grup veya (varsa) ilgili/bağlı </a:t>
            </a:r>
            <a:r>
              <a:rPr lang="tr-TR" sz="2800" dirty="0" smtClean="0">
                <a:solidFill>
                  <a:schemeClr val="tx1"/>
                </a:solidFill>
              </a:rPr>
              <a:t>kurum/kuruluşlardır</a:t>
            </a:r>
            <a:r>
              <a:rPr lang="tr-TR" sz="2800" dirty="0">
                <a:solidFill>
                  <a:schemeClr val="tx1"/>
                </a:solidFill>
              </a:rPr>
              <a:t>. </a:t>
            </a:r>
            <a:r>
              <a:rPr lang="tr-TR" sz="2800" dirty="0" smtClean="0">
                <a:solidFill>
                  <a:schemeClr val="tx1"/>
                </a:solidFill>
              </a:rPr>
              <a:t>Kurumun </a:t>
            </a:r>
            <a:r>
              <a:rPr lang="tr-TR" sz="2800" dirty="0">
                <a:solidFill>
                  <a:schemeClr val="tx1"/>
                </a:solidFill>
              </a:rPr>
              <a:t>çalışanları, </a:t>
            </a:r>
            <a:r>
              <a:rPr lang="tr-TR" sz="2800" dirty="0" smtClean="0">
                <a:solidFill>
                  <a:schemeClr val="tx1"/>
                </a:solidFill>
              </a:rPr>
              <a:t>yöneticileri  </a:t>
            </a:r>
            <a:r>
              <a:rPr lang="tr-TR" sz="2800" dirty="0">
                <a:solidFill>
                  <a:schemeClr val="tx1"/>
                </a:solidFill>
              </a:rPr>
              <a:t>iç paydaşlara örnek olarak </a:t>
            </a:r>
            <a:r>
              <a:rPr lang="tr-TR" sz="2800" dirty="0" err="1" smtClean="0">
                <a:solidFill>
                  <a:schemeClr val="tx1"/>
                </a:solidFill>
              </a:rPr>
              <a:t>verilebilir.Kısacası</a:t>
            </a:r>
            <a:r>
              <a:rPr lang="tr-TR" sz="2800" dirty="0" smtClean="0">
                <a:solidFill>
                  <a:schemeClr val="tx1"/>
                </a:solidFill>
              </a:rPr>
              <a:t> maaşını ve haklarını kurumdan sağlayanlar.</a:t>
            </a:r>
            <a:endParaRPr lang="tr-TR" sz="2800" dirty="0">
              <a:solidFill>
                <a:schemeClr val="tx1"/>
              </a:solidFill>
            </a:endParaRPr>
          </a:p>
        </p:txBody>
      </p:sp>
      <p:pic>
        <p:nvPicPr>
          <p:cNvPr id="34818" name="Picture 2" descr="https://encrypted-tbn0.gstatic.com/images?q=tbn:ANd9GcTp-Y7Qjsh9CSbT93qP5XyFh9jBZzxuxJvqutCaITJicwKu5OTQr84CfeS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121" y="4149080"/>
            <a:ext cx="4639742" cy="253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8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2"/>
          <p:cNvSpPr>
            <a:spLocks noGrp="1"/>
          </p:cNvSpPr>
          <p:nvPr>
            <p:ph type="ctrTitle"/>
          </p:nvPr>
        </p:nvSpPr>
        <p:spPr>
          <a:xfrm>
            <a:off x="395536" y="131029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DIŞ PAYDAŞ NEDİR?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51520" y="1916832"/>
            <a:ext cx="8640960" cy="2492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600" dirty="0" smtClean="0"/>
              <a:t>Kurumdan </a:t>
            </a:r>
            <a:r>
              <a:rPr lang="tr-TR" sz="2600" dirty="0"/>
              <a:t>etkilenen veya </a:t>
            </a:r>
            <a:r>
              <a:rPr lang="tr-TR" sz="2600" dirty="0" smtClean="0"/>
              <a:t>kurumu </a:t>
            </a:r>
            <a:r>
              <a:rPr lang="tr-TR" sz="2600" dirty="0"/>
              <a:t>etkileyen </a:t>
            </a:r>
            <a:r>
              <a:rPr lang="tr-TR" sz="2600" dirty="0" smtClean="0"/>
              <a:t>kurum </a:t>
            </a:r>
            <a:r>
              <a:rPr lang="tr-TR" sz="2600" dirty="0"/>
              <a:t>dışındaki kişi, grup veya </a:t>
            </a:r>
            <a:r>
              <a:rPr lang="tr-TR" sz="2600" dirty="0" smtClean="0"/>
              <a:t>kurum/kuruluşlardır. Kurumun </a:t>
            </a:r>
            <a:r>
              <a:rPr lang="tr-TR" sz="2600" dirty="0"/>
              <a:t>faaliyetleriyle ilişkisi olan diğer kamu ve özel sektör </a:t>
            </a:r>
            <a:r>
              <a:rPr lang="tr-TR" sz="2600" dirty="0" smtClean="0"/>
              <a:t>kurumları, kuruma girdi </a:t>
            </a:r>
            <a:r>
              <a:rPr lang="tr-TR" sz="2600" dirty="0"/>
              <a:t>sağlayanlar, sendikalar, ilgili sektör birlikleri dış paydaşlara örnek olarak </a:t>
            </a:r>
            <a:r>
              <a:rPr lang="tr-TR" sz="2600" dirty="0" err="1" smtClean="0"/>
              <a:t>verilebilir.Kısaca</a:t>
            </a:r>
            <a:r>
              <a:rPr lang="tr-TR" sz="2600" dirty="0" smtClean="0"/>
              <a:t> kurumun iç dünyasından olmayanlar.</a:t>
            </a:r>
            <a:endParaRPr lang="tr-TR" sz="2600" dirty="0"/>
          </a:p>
        </p:txBody>
      </p:sp>
      <p:pic>
        <p:nvPicPr>
          <p:cNvPr id="7" name="Picture 4" descr="MCPE0209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896" y="4653136"/>
            <a:ext cx="2113771" cy="204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Resim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8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686" y="1933123"/>
            <a:ext cx="8716801" cy="195604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tr-TR" altLang="tr-TR" sz="2800" dirty="0" smtClean="0"/>
              <a:t>Gönüllülük vardır. </a:t>
            </a:r>
          </a:p>
          <a:p>
            <a:pPr eaLnBrk="1" hangingPunct="1">
              <a:defRPr/>
            </a:pPr>
            <a:r>
              <a:rPr lang="tr-TR" altLang="tr-TR" sz="2800" dirty="0" smtClean="0"/>
              <a:t>Vizyona ulaşabilmek için onlarla ortaklık yapmak gerekir. </a:t>
            </a:r>
          </a:p>
          <a:p>
            <a:pPr eaLnBrk="1" hangingPunct="1">
              <a:defRPr/>
            </a:pPr>
            <a:r>
              <a:rPr lang="tr-TR" altLang="tr-TR" sz="2800" dirty="0" smtClean="0"/>
              <a:t>“Kazan Kazan” prensibi ile çalışılmalıdır.</a:t>
            </a:r>
          </a:p>
          <a:p>
            <a:pPr eaLnBrk="1" hangingPunct="1">
              <a:defRPr/>
            </a:pPr>
            <a:r>
              <a:rPr lang="tr-TR" altLang="tr-TR" sz="2800" dirty="0" smtClean="0"/>
              <a:t> ÖRNEK: Medya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6</a:t>
            </a:fld>
            <a:endParaRPr lang="tr-TR"/>
          </a:p>
        </p:txBody>
      </p:sp>
      <p:sp>
        <p:nvSpPr>
          <p:cNvPr id="6" name="Başlık 2"/>
          <p:cNvSpPr txBox="1">
            <a:spLocks/>
          </p:cNvSpPr>
          <p:nvPr/>
        </p:nvSpPr>
        <p:spPr>
          <a:xfrm>
            <a:off x="657567" y="1408136"/>
            <a:ext cx="7772400" cy="576064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DIŞ PAYDAŞ (STRATEJİK ORTAK)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8" name="Başlık 2"/>
          <p:cNvSpPr txBox="1">
            <a:spLocks/>
          </p:cNvSpPr>
          <p:nvPr/>
        </p:nvSpPr>
        <p:spPr>
          <a:xfrm>
            <a:off x="422462" y="4002035"/>
            <a:ext cx="8326002" cy="576064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FF0000"/>
                </a:solidFill>
              </a:rPr>
              <a:t>DIŞ PAYDAŞ (TEMEL ORTAK)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47686" y="4581128"/>
            <a:ext cx="8710698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tr-TR" sz="2800" dirty="0" smtClean="0"/>
              <a:t>Kanunlarla  bağlı olduğumuz. Hiçbir zaman ayrılamayacağımız. İşbirliği yapmak zorunda olduğumuz ortaklar. </a:t>
            </a:r>
          </a:p>
          <a:p>
            <a:pPr>
              <a:defRPr/>
            </a:pPr>
            <a:r>
              <a:rPr lang="tr-TR" altLang="tr-TR" sz="2800" dirty="0" smtClean="0"/>
              <a:t>ÖRNEK: </a:t>
            </a:r>
            <a:r>
              <a:rPr lang="tr-TR" altLang="tr-TR" sz="2800" dirty="0" err="1" smtClean="0"/>
              <a:t>Valilik,Belediye</a:t>
            </a:r>
            <a:r>
              <a:rPr lang="tr-TR" altLang="tr-TR" sz="2800" dirty="0" smtClean="0"/>
              <a:t>  </a:t>
            </a:r>
            <a:r>
              <a:rPr lang="tr-TR" altLang="tr-TR" sz="2800" dirty="0" err="1" smtClean="0"/>
              <a:t>vb</a:t>
            </a:r>
            <a:r>
              <a:rPr lang="tr-TR" altLang="tr-TR" sz="2800" dirty="0" smtClean="0"/>
              <a:t>…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957" y="5583649"/>
            <a:ext cx="1876351" cy="12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esim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144" y="46326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3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715" y="2132856"/>
            <a:ext cx="8684863" cy="41044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tr-TR" altLang="tr-TR" sz="2800" b="1" u="sng" dirty="0" smtClean="0"/>
              <a:t>Paydaş analizi aşağıda yer alan aşamalardan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tr-TR" altLang="tr-TR" sz="2800" b="1" u="sng" dirty="0" smtClean="0"/>
              <a:t>oluşur: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tr-TR" altLang="tr-TR" sz="2800" b="1" u="sng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tr-TR" altLang="tr-TR" sz="2800" dirty="0" smtClean="0"/>
              <a:t>Paydaşların tespiti,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tr-TR" altLang="tr-TR" sz="2800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tr-TR" altLang="tr-TR" sz="2800" dirty="0" smtClean="0"/>
              <a:t>Paydaşların </a:t>
            </a:r>
            <a:r>
              <a:rPr lang="tr-TR" altLang="tr-TR" sz="2800" dirty="0" err="1" smtClean="0"/>
              <a:t>önceliklendirilmesi</a:t>
            </a:r>
            <a:r>
              <a:rPr lang="tr-TR" altLang="tr-TR" sz="2800" dirty="0"/>
              <a:t> </a:t>
            </a:r>
            <a:r>
              <a:rPr lang="tr-TR" altLang="tr-TR" sz="2800" dirty="0" smtClean="0"/>
              <a:t>ve  değerlendirilmesi,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tr-TR" altLang="tr-TR" sz="2800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tr-TR" altLang="tr-TR" sz="2800" dirty="0" smtClean="0"/>
              <a:t>Görüş ve önerilerinin alınması ve değerlendirilmesi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7</a:t>
            </a:fld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5464" y="1245284"/>
            <a:ext cx="8353425" cy="8640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b="1" dirty="0" smtClean="0">
                <a:solidFill>
                  <a:srgbClr val="FF0000"/>
                </a:solidFill>
              </a:rPr>
              <a:t>PAYDAŞ ANALİZİ ADIMLARI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925" y="5410200"/>
            <a:ext cx="20383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sim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8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09" y="2132856"/>
            <a:ext cx="8640960" cy="4204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 eaLnBrk="1" hangingPunct="1">
              <a:buNone/>
              <a:defRPr/>
            </a:pPr>
            <a:r>
              <a:rPr lang="tr-TR" altLang="tr-TR" sz="2800" dirty="0" smtClean="0"/>
              <a:t>Öncelikli paydaşlarla gerçekleştirilecek çalışmaların niteliğinin belirlenmesi  </a:t>
            </a:r>
            <a:r>
              <a:rPr lang="tr-TR" altLang="tr-TR" sz="2800" u="sng" dirty="0" smtClean="0"/>
              <a:t>Etki / Önem Matrisi</a:t>
            </a:r>
            <a:r>
              <a:rPr lang="tr-TR" altLang="tr-TR" sz="2800" dirty="0" smtClean="0"/>
              <a:t>nden yararlanılabilir. </a:t>
            </a:r>
          </a:p>
          <a:p>
            <a:pPr algn="ctr" eaLnBrk="1" hangingPunct="1">
              <a:defRPr/>
            </a:pPr>
            <a:r>
              <a:rPr lang="tr-TR" altLang="tr-TR" sz="2800" dirty="0" smtClean="0"/>
              <a:t>Bu matriste </a:t>
            </a:r>
            <a:r>
              <a:rPr lang="tr-TR" altLang="tr-TR" b="1" u="sng" dirty="0" smtClean="0"/>
              <a:t>Etki</a:t>
            </a:r>
            <a:r>
              <a:rPr lang="tr-TR" altLang="tr-TR" sz="2800" dirty="0" smtClean="0"/>
              <a:t>, paydaşın </a:t>
            </a:r>
            <a:r>
              <a:rPr lang="tr-TR" altLang="tr-TR" sz="2800" dirty="0" err="1" smtClean="0"/>
              <a:t>GTÜ’nün</a:t>
            </a:r>
            <a:r>
              <a:rPr lang="tr-TR" altLang="tr-TR" sz="2800" dirty="0" smtClean="0"/>
              <a:t> faaliyet ve hizmetlerini 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Olumlu</a:t>
            </a:r>
            <a:r>
              <a:rPr lang="tr-TR" altLang="tr-TR" sz="2800" dirty="0" smtClean="0"/>
              <a:t> (yönlendirme, destekleme ) veya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Olumsuz</a:t>
            </a:r>
            <a:r>
              <a:rPr lang="tr-TR" altLang="tr-TR" sz="2800" dirty="0" smtClean="0"/>
              <a:t> etkileme gücünü, </a:t>
            </a:r>
          </a:p>
          <a:p>
            <a:pPr algn="ctr" eaLnBrk="1" hangingPunct="1">
              <a:defRPr/>
            </a:pPr>
            <a:r>
              <a:rPr lang="tr-TR" altLang="tr-TR" b="1" u="sng" dirty="0" smtClean="0"/>
              <a:t>Önem</a:t>
            </a:r>
            <a:r>
              <a:rPr lang="tr-TR" altLang="tr-TR" sz="2800" dirty="0" smtClean="0"/>
              <a:t> ise, </a:t>
            </a:r>
            <a:r>
              <a:rPr lang="tr-TR" altLang="tr-TR" sz="2800" dirty="0" err="1" smtClean="0"/>
              <a:t>GTÜ’nün</a:t>
            </a:r>
            <a:r>
              <a:rPr lang="tr-TR" altLang="tr-TR" sz="2800" dirty="0" smtClean="0"/>
              <a:t> ilgili paydaşın beklenti ve taleplerinin karşılanması konusuna verdiği önceliği ifade eder.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b="1" dirty="0" smtClean="0">
                <a:solidFill>
                  <a:srgbClr val="FF0000"/>
                </a:solidFill>
              </a:rPr>
              <a:t>PAYDAŞ ANALİZİ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8</a:t>
            </a:fld>
            <a:endParaRPr lang="tr-TR"/>
          </a:p>
        </p:txBody>
      </p:sp>
      <p:pic>
        <p:nvPicPr>
          <p:cNvPr id="15362" name="Picture 2" descr="https://encrypted-tbn2.gstatic.com/images?q=tbn:ANd9GcQ8YTJjePI6hAjW7XLKhSg6FZxyJA_72YNLHHmZmDVrSAr65JueD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695141"/>
            <a:ext cx="1342842" cy="100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45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84976" cy="4968552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91560" y="764704"/>
            <a:ext cx="8353425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altLang="tr-TR" b="1" dirty="0" smtClean="0">
                <a:solidFill>
                  <a:srgbClr val="FF0000"/>
                </a:solidFill>
              </a:rPr>
              <a:t>PAYDAŞ ANALİZİ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890-7030-4561-A238-2F29FC7DBCBC}" type="slidenum">
              <a:rPr lang="tr-TR" smtClean="0"/>
              <a:t>9</a:t>
            </a:fld>
            <a:endParaRPr lang="tr-TR"/>
          </a:p>
        </p:txBody>
      </p:sp>
      <p:pic>
        <p:nvPicPr>
          <p:cNvPr id="6" name="Resim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38" y="142715"/>
            <a:ext cx="2160240" cy="107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6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</TotalTime>
  <Words>433</Words>
  <Application>Microsoft Office PowerPoint</Application>
  <PresentationFormat>Ekran Gösterisi (4:3)</PresentationFormat>
  <Paragraphs>90</Paragraphs>
  <Slides>20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Ofis Teması</vt:lpstr>
      <vt:lpstr>GEBZE TEKNİK ÜNİVERSİTESİ PAYDAŞ VE SWOT ANALİZİ ÇALIŞTAYI</vt:lpstr>
      <vt:lpstr>1.OTURUM İç ve Dış Paydaş</vt:lpstr>
      <vt:lpstr>PAYDAŞLAR KİMLERDİR?</vt:lpstr>
      <vt:lpstr>İÇ PAYDAŞ NEDİR?</vt:lpstr>
      <vt:lpstr>DIŞ PAYDAŞ NEDİR?</vt:lpstr>
      <vt:lpstr>PowerPoint Sunusu</vt:lpstr>
      <vt:lpstr>PAYDAŞ ANALİZİ ADIMLARI</vt:lpstr>
      <vt:lpstr>PAYDAŞ ANALİZİ</vt:lpstr>
      <vt:lpstr>PowerPoint Sunusu</vt:lpstr>
      <vt:lpstr>PowerPoint Sunusu</vt:lpstr>
      <vt:lpstr>PowerPoint Sunusu</vt:lpstr>
      <vt:lpstr> 2.OTURUM SWOT (Strenghts,Weaknesses,Opportunities, Threats) GZFT (Güçlü,Zayıf,Fırsat ve Tehditler)</vt:lpstr>
      <vt:lpstr>GÜÇLÜ YÖNLERİN BELİRLENMESİ</vt:lpstr>
      <vt:lpstr>ZAYIF YÖNLERİN BELİRLENMESİ</vt:lpstr>
      <vt:lpstr>FIRSATLAR</vt:lpstr>
      <vt:lpstr>TEHDİTLER</vt:lpstr>
      <vt:lpstr>PowerPoint Sunusu</vt:lpstr>
      <vt:lpstr>SWOT (GZFT) Analizi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SAKARYA TİCARET VE SANAYİ ODASI STRATEJİK PLANLAMA ÇALIŞTAYI   07.12.2013 İZMİR SWISS OTEL</dc:title>
  <dc:creator>ToshibaN</dc:creator>
  <cp:lastModifiedBy>PC</cp:lastModifiedBy>
  <cp:revision>195</cp:revision>
  <dcterms:created xsi:type="dcterms:W3CDTF">2013-11-19T09:31:25Z</dcterms:created>
  <dcterms:modified xsi:type="dcterms:W3CDTF">2016-01-26T08:35:30Z</dcterms:modified>
</cp:coreProperties>
</file>